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Verdana" panose="020B0604030504040204" pitchFamily="34" charset="0"/>
      <p:regular r:id="rId33"/>
      <p:bold r:id="rId34"/>
      <p:italic r:id="rId35"/>
      <p:boldItalic r:id="rId36"/>
    </p:embeddedFont>
    <p:embeddedFont>
      <p:font typeface="Raleway" panose="020B0604020202020204" charset="0"/>
      <p:regular r:id="rId37"/>
      <p:bold r:id="rId38"/>
    </p:embeddedFont>
    <p:embeddedFont>
      <p:font typeface="Source Sans Pro" panose="020B0604020202020204" charset="0"/>
      <p:regular r:id="rId39"/>
      <p:bold r:id="rId40"/>
      <p:italic r:id="rId41"/>
      <p:boldItalic r:id="rId42"/>
    </p:embeddedFont>
    <p:embeddedFont>
      <p:font typeface="Amatic SC" panose="020B0604020202020204" charset="0"/>
      <p:regular r:id="rId43"/>
      <p:bold r:id="rId4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043413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9053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566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5463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663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9947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35603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4125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8682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8848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969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010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76970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4627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5739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52761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20385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9251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9596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8506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15211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6654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9844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770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8790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2069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1130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3592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131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0645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5049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80700" y="2651100"/>
            <a:ext cx="8982599" cy="24117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485875" y="264475"/>
            <a:ext cx="8183700" cy="1473600"/>
          </a:xfrm>
          <a:prstGeom prst="rect">
            <a:avLst/>
          </a:prstGeom>
        </p:spPr>
        <p:txBody>
          <a:bodyPr lIns="91425" tIns="91425" rIns="91425" bIns="91425" anchor="b" anchorCtr="0"/>
          <a:lstStyle>
            <a:lvl1pPr>
              <a:spcBef>
                <a:spcPts val="0"/>
              </a:spcBef>
              <a:buSzPct val="100000"/>
              <a:defRPr sz="4200"/>
            </a:lvl1pPr>
            <a:lvl2pPr>
              <a:spcBef>
                <a:spcPts val="0"/>
              </a:spcBef>
              <a:buSzPct val="100000"/>
              <a:defRPr sz="4200"/>
            </a:lvl2pPr>
            <a:lvl3pPr>
              <a:spcBef>
                <a:spcPts val="0"/>
              </a:spcBef>
              <a:buSzPct val="100000"/>
              <a:defRPr sz="4200"/>
            </a:lvl3pPr>
            <a:lvl4pPr>
              <a:spcBef>
                <a:spcPts val="0"/>
              </a:spcBef>
              <a:buSzPct val="100000"/>
              <a:defRPr sz="4200"/>
            </a:lvl4pPr>
            <a:lvl5pPr>
              <a:spcBef>
                <a:spcPts val="0"/>
              </a:spcBef>
              <a:buSzPct val="100000"/>
              <a:defRPr sz="4200"/>
            </a:lvl5pPr>
            <a:lvl6pPr>
              <a:spcBef>
                <a:spcPts val="0"/>
              </a:spcBef>
              <a:buSzPct val="100000"/>
              <a:defRPr sz="4200"/>
            </a:lvl6pPr>
            <a:lvl7pPr>
              <a:spcBef>
                <a:spcPts val="0"/>
              </a:spcBef>
              <a:buSzPct val="100000"/>
              <a:defRPr sz="4200"/>
            </a:lvl7pPr>
            <a:lvl8pPr>
              <a:spcBef>
                <a:spcPts val="0"/>
              </a:spcBef>
              <a:buSzPct val="100000"/>
              <a:defRPr sz="4200"/>
            </a:lvl8pPr>
            <a:lvl9pPr>
              <a:spcBef>
                <a:spcPts val="0"/>
              </a:spcBef>
              <a:buSzPct val="100000"/>
              <a:defRPr sz="4200"/>
            </a:lvl9pPr>
          </a:lstStyle>
          <a:p>
            <a:endParaRPr/>
          </a:p>
        </p:txBody>
      </p:sp>
      <p:sp>
        <p:nvSpPr>
          <p:cNvPr id="11" name="Shape 11"/>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a:lnSpc>
                <a:spcPct val="100000"/>
              </a:lnSpc>
              <a:spcBef>
                <a:spcPts val="0"/>
              </a:spcBef>
              <a:spcAft>
                <a:spcPts val="0"/>
              </a:spcAft>
              <a:buSzPct val="100000"/>
              <a:buNone/>
              <a:defRPr sz="2400"/>
            </a:lvl1pPr>
            <a:lvl2pPr>
              <a:lnSpc>
                <a:spcPct val="100000"/>
              </a:lnSpc>
              <a:spcBef>
                <a:spcPts val="0"/>
              </a:spcBef>
              <a:spcAft>
                <a:spcPts val="0"/>
              </a:spcAft>
              <a:buSzPct val="100000"/>
              <a:buNone/>
              <a:defRPr sz="2400"/>
            </a:lvl2pPr>
            <a:lvl3pPr>
              <a:lnSpc>
                <a:spcPct val="100000"/>
              </a:lnSpc>
              <a:spcBef>
                <a:spcPts val="0"/>
              </a:spcBef>
              <a:spcAft>
                <a:spcPts val="0"/>
              </a:spcAft>
              <a:buSzPct val="100000"/>
              <a:buNone/>
              <a:defRPr sz="2400"/>
            </a:lvl3pPr>
            <a:lvl4pPr>
              <a:lnSpc>
                <a:spcPct val="100000"/>
              </a:lnSpc>
              <a:spcBef>
                <a:spcPts val="0"/>
              </a:spcBef>
              <a:spcAft>
                <a:spcPts val="0"/>
              </a:spcAft>
              <a:buSzPct val="100000"/>
              <a:buNone/>
              <a:defRPr sz="2400"/>
            </a:lvl4pPr>
            <a:lvl5pPr>
              <a:lnSpc>
                <a:spcPct val="100000"/>
              </a:lnSpc>
              <a:spcBef>
                <a:spcPts val="0"/>
              </a:spcBef>
              <a:spcAft>
                <a:spcPts val="0"/>
              </a:spcAft>
              <a:buSzPct val="100000"/>
              <a:buNone/>
              <a:defRPr sz="2400"/>
            </a:lvl5pPr>
            <a:lvl6pPr>
              <a:lnSpc>
                <a:spcPct val="100000"/>
              </a:lnSpc>
              <a:spcBef>
                <a:spcPts val="0"/>
              </a:spcBef>
              <a:spcAft>
                <a:spcPts val="0"/>
              </a:spcAft>
              <a:buSzPct val="100000"/>
              <a:buNone/>
              <a:defRPr sz="2400"/>
            </a:lvl6pPr>
            <a:lvl7pPr>
              <a:lnSpc>
                <a:spcPct val="100000"/>
              </a:lnSpc>
              <a:spcBef>
                <a:spcPts val="0"/>
              </a:spcBef>
              <a:spcAft>
                <a:spcPts val="0"/>
              </a:spcAft>
              <a:buSzPct val="100000"/>
              <a:buNone/>
              <a:defRPr sz="2400"/>
            </a:lvl7pPr>
            <a:lvl8pPr>
              <a:lnSpc>
                <a:spcPct val="100000"/>
              </a:lnSpc>
              <a:spcBef>
                <a:spcPts val="0"/>
              </a:spcBef>
              <a:spcAft>
                <a:spcPts val="0"/>
              </a:spcAft>
              <a:buSzPct val="100000"/>
              <a:buNone/>
              <a:defRPr sz="2400"/>
            </a:lvl8pPr>
            <a:lvl9pPr>
              <a:lnSpc>
                <a:spcPct val="100000"/>
              </a:lnSpc>
              <a:spcBef>
                <a:spcPts val="0"/>
              </a:spcBef>
              <a:spcAft>
                <a:spcPts val="0"/>
              </a:spcAft>
              <a:buSzPct val="100000"/>
              <a:buNone/>
              <a:defRPr sz="2400"/>
            </a:lvl9pPr>
          </a:lstStyle>
          <a:p>
            <a:endParaRPr/>
          </a:p>
        </p:txBody>
      </p:sp>
      <p:sp>
        <p:nvSpPr>
          <p:cNvPr id="12" name="Shape 1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p:nvPr/>
        </p:nvSpPr>
        <p:spPr>
          <a:xfrm>
            <a:off x="80700" y="2651100"/>
            <a:ext cx="8982599" cy="24117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48" name="Shape 48"/>
          <p:cNvSpPr txBox="1">
            <a:spLocks noGrp="1"/>
          </p:cNvSpPr>
          <p:nvPr>
            <p:ph type="title"/>
          </p:nvPr>
        </p:nvSpPr>
        <p:spPr>
          <a:xfrm>
            <a:off x="311700" y="743000"/>
            <a:ext cx="8520599" cy="2006399"/>
          </a:xfrm>
          <a:prstGeom prst="rect">
            <a:avLst/>
          </a:prstGeom>
        </p:spPr>
        <p:txBody>
          <a:bodyPr lIns="91425" tIns="91425" rIns="91425" bIns="91425" anchor="b" anchorCtr="0"/>
          <a:lstStyle>
            <a:lvl1pPr algn="ctr">
              <a:spcBef>
                <a:spcPts val="0"/>
              </a:spcBef>
              <a:buSzPct val="100000"/>
              <a:buFont typeface="Source Sans Pro"/>
              <a:defRPr sz="12000">
                <a:latin typeface="Source Sans Pro"/>
                <a:ea typeface="Source Sans Pro"/>
                <a:cs typeface="Source Sans Pro"/>
                <a:sym typeface="Source Sans Pro"/>
              </a:defRPr>
            </a:lvl1pPr>
            <a:lvl2pPr algn="ctr">
              <a:spcBef>
                <a:spcPts val="0"/>
              </a:spcBef>
              <a:buSzPct val="100000"/>
              <a:buFont typeface="Source Sans Pro"/>
              <a:defRPr sz="12000">
                <a:latin typeface="Source Sans Pro"/>
                <a:ea typeface="Source Sans Pro"/>
                <a:cs typeface="Source Sans Pro"/>
                <a:sym typeface="Source Sans Pro"/>
              </a:defRPr>
            </a:lvl2pPr>
            <a:lvl3pPr algn="ctr">
              <a:spcBef>
                <a:spcPts val="0"/>
              </a:spcBef>
              <a:buSzPct val="100000"/>
              <a:buFont typeface="Source Sans Pro"/>
              <a:defRPr sz="12000">
                <a:latin typeface="Source Sans Pro"/>
                <a:ea typeface="Source Sans Pro"/>
                <a:cs typeface="Source Sans Pro"/>
                <a:sym typeface="Source Sans Pro"/>
              </a:defRPr>
            </a:lvl3pPr>
            <a:lvl4pPr algn="ctr">
              <a:spcBef>
                <a:spcPts val="0"/>
              </a:spcBef>
              <a:buSzPct val="100000"/>
              <a:buFont typeface="Source Sans Pro"/>
              <a:defRPr sz="12000">
                <a:latin typeface="Source Sans Pro"/>
                <a:ea typeface="Source Sans Pro"/>
                <a:cs typeface="Source Sans Pro"/>
                <a:sym typeface="Source Sans Pro"/>
              </a:defRPr>
            </a:lvl4pPr>
            <a:lvl5pPr algn="ctr">
              <a:spcBef>
                <a:spcPts val="0"/>
              </a:spcBef>
              <a:buSzPct val="100000"/>
              <a:buFont typeface="Source Sans Pro"/>
              <a:defRPr sz="12000">
                <a:latin typeface="Source Sans Pro"/>
                <a:ea typeface="Source Sans Pro"/>
                <a:cs typeface="Source Sans Pro"/>
                <a:sym typeface="Source Sans Pro"/>
              </a:defRPr>
            </a:lvl5pPr>
            <a:lvl6pPr algn="ctr">
              <a:spcBef>
                <a:spcPts val="0"/>
              </a:spcBef>
              <a:buSzPct val="100000"/>
              <a:buFont typeface="Source Sans Pro"/>
              <a:defRPr sz="12000">
                <a:latin typeface="Source Sans Pro"/>
                <a:ea typeface="Source Sans Pro"/>
                <a:cs typeface="Source Sans Pro"/>
                <a:sym typeface="Source Sans Pro"/>
              </a:defRPr>
            </a:lvl6pPr>
            <a:lvl7pPr algn="ctr">
              <a:spcBef>
                <a:spcPts val="0"/>
              </a:spcBef>
              <a:buSzPct val="100000"/>
              <a:buFont typeface="Source Sans Pro"/>
              <a:defRPr sz="12000">
                <a:latin typeface="Source Sans Pro"/>
                <a:ea typeface="Source Sans Pro"/>
                <a:cs typeface="Source Sans Pro"/>
                <a:sym typeface="Source Sans Pro"/>
              </a:defRPr>
            </a:lvl7pPr>
            <a:lvl8pPr algn="ctr">
              <a:spcBef>
                <a:spcPts val="0"/>
              </a:spcBef>
              <a:buSzPct val="100000"/>
              <a:buFont typeface="Source Sans Pro"/>
              <a:defRPr sz="12000">
                <a:latin typeface="Source Sans Pro"/>
                <a:ea typeface="Source Sans Pro"/>
                <a:cs typeface="Source Sans Pro"/>
                <a:sym typeface="Source Sans Pro"/>
              </a:defRPr>
            </a:lvl8pPr>
            <a:lvl9pPr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49" name="Shape 49"/>
          <p:cNvSpPr txBox="1">
            <a:spLocks noGrp="1"/>
          </p:cNvSpPr>
          <p:nvPr>
            <p:ph type="body" idx="1"/>
          </p:nvPr>
        </p:nvSpPr>
        <p:spPr>
          <a:xfrm>
            <a:off x="311700" y="2845181"/>
            <a:ext cx="8520599" cy="13008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50" name="Shape 5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p:nvPr/>
        </p:nvSpPr>
        <p:spPr>
          <a:xfrm>
            <a:off x="80700" y="2651100"/>
            <a:ext cx="8982599" cy="24117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5" name="Shape 15"/>
          <p:cNvSpPr txBox="1">
            <a:spLocks noGrp="1"/>
          </p:cNvSpPr>
          <p:nvPr>
            <p:ph type="title"/>
          </p:nvPr>
        </p:nvSpPr>
        <p:spPr>
          <a:xfrm>
            <a:off x="485875" y="1714500"/>
            <a:ext cx="8183700" cy="785700"/>
          </a:xfrm>
          <a:prstGeom prst="rect">
            <a:avLst/>
          </a:prstGeom>
        </p:spPr>
        <p:txBody>
          <a:bodyPr lIns="91425" tIns="91425" rIns="91425" bIns="91425" anchor="b" anchorCtr="0"/>
          <a:lstStyle>
            <a:lvl1pPr>
              <a:spcBef>
                <a:spcPts val="0"/>
              </a:spcBef>
              <a:buSzPct val="100000"/>
              <a:defRPr sz="3600"/>
            </a:lvl1pPr>
            <a:lvl2pPr>
              <a:spcBef>
                <a:spcPts val="0"/>
              </a:spcBef>
              <a:buSzPct val="100000"/>
              <a:defRPr sz="3600"/>
            </a:lvl2pPr>
            <a:lvl3pPr>
              <a:spcBef>
                <a:spcPts val="0"/>
              </a:spcBef>
              <a:buSzPct val="100000"/>
              <a:defRPr sz="3600"/>
            </a:lvl3pPr>
            <a:lvl4pPr>
              <a:spcBef>
                <a:spcPts val="0"/>
              </a:spcBef>
              <a:buSzPct val="100000"/>
              <a:defRPr sz="3600"/>
            </a:lvl4pPr>
            <a:lvl5pPr>
              <a:spcBef>
                <a:spcPts val="0"/>
              </a:spcBef>
              <a:buSzPct val="100000"/>
              <a:defRPr sz="3600"/>
            </a:lvl5pPr>
            <a:lvl6pPr>
              <a:spcBef>
                <a:spcPts val="0"/>
              </a:spcBef>
              <a:buSzPct val="100000"/>
              <a:defRPr sz="3600"/>
            </a:lvl6pPr>
            <a:lvl7pPr>
              <a:spcBef>
                <a:spcPts val="0"/>
              </a:spcBef>
              <a:buSzPct val="100000"/>
              <a:defRPr sz="3600"/>
            </a:lvl7pPr>
            <a:lvl8pPr>
              <a:spcBef>
                <a:spcPts val="0"/>
              </a:spcBef>
              <a:buSzPct val="100000"/>
              <a:defRPr sz="3600"/>
            </a:lvl8pPr>
            <a:lvl9pPr>
              <a:spcBef>
                <a:spcPts val="0"/>
              </a:spcBef>
              <a:buSzPct val="100000"/>
              <a:defRPr sz="3600"/>
            </a:lvl9pPr>
          </a:lstStyle>
          <a:p>
            <a:endParaRPr/>
          </a:p>
        </p:txBody>
      </p:sp>
      <p:sp>
        <p:nvSpPr>
          <p:cNvPr id="16" name="Shape 1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599" cy="623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599" cy="623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599" cy="623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2" name="Shape 3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040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636800" y="80700"/>
            <a:ext cx="4426499" cy="4982099"/>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181700"/>
            <a:ext cx="4045199" cy="1533600"/>
          </a:xfrm>
          <a:prstGeom prst="rect">
            <a:avLst/>
          </a:prstGeom>
        </p:spPr>
        <p:txBody>
          <a:bodyPr lIns="91425" tIns="91425" rIns="91425" bIns="91425" anchor="b" anchorCtr="0"/>
          <a:lstStyle>
            <a:lvl1pPr algn="ctr">
              <a:spcBef>
                <a:spcPts val="0"/>
              </a:spcBef>
              <a:buSzPct val="100000"/>
              <a:defRPr sz="3800"/>
            </a:lvl1pPr>
            <a:lvl2pPr algn="ctr">
              <a:spcBef>
                <a:spcPts val="0"/>
              </a:spcBef>
              <a:buSzPct val="100000"/>
              <a:defRPr sz="3800"/>
            </a:lvl2pPr>
            <a:lvl3pPr algn="ctr">
              <a:spcBef>
                <a:spcPts val="0"/>
              </a:spcBef>
              <a:buSzPct val="100000"/>
              <a:defRPr sz="3800"/>
            </a:lvl3pPr>
            <a:lvl4pPr algn="ctr">
              <a:spcBef>
                <a:spcPts val="0"/>
              </a:spcBef>
              <a:buSzPct val="100000"/>
              <a:defRPr sz="3800"/>
            </a:lvl4pPr>
            <a:lvl5pPr algn="ctr">
              <a:spcBef>
                <a:spcPts val="0"/>
              </a:spcBef>
              <a:buSzPct val="100000"/>
              <a:defRPr sz="3800"/>
            </a:lvl5pPr>
            <a:lvl6pPr algn="ctr">
              <a:spcBef>
                <a:spcPts val="0"/>
              </a:spcBef>
              <a:buSzPct val="100000"/>
              <a:defRPr sz="3800"/>
            </a:lvl6pPr>
            <a:lvl7pPr algn="ctr">
              <a:spcBef>
                <a:spcPts val="0"/>
              </a:spcBef>
              <a:buSzPct val="100000"/>
              <a:defRPr sz="3800"/>
            </a:lvl7pPr>
            <a:lvl8pPr algn="ctr">
              <a:spcBef>
                <a:spcPts val="0"/>
              </a:spcBef>
              <a:buSzPct val="100000"/>
              <a:defRPr sz="3800"/>
            </a:lvl8pPr>
            <a:lvl9pPr algn="ctr">
              <a:spcBef>
                <a:spcPts val="0"/>
              </a:spcBef>
              <a:buSzPct val="100000"/>
              <a:defRPr sz="3800"/>
            </a:lvl9pPr>
          </a:lstStyle>
          <a:p>
            <a:endParaRPr/>
          </a:p>
        </p:txBody>
      </p:sp>
      <p:sp>
        <p:nvSpPr>
          <p:cNvPr id="40" name="Shape 40"/>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SzPct val="100000"/>
              <a:buNone/>
              <a:defRPr sz="2100"/>
            </a:lvl1pPr>
          </a:lstStyle>
          <a:p>
            <a:endParaRPr/>
          </a:p>
        </p:txBody>
      </p:sp>
      <p:sp>
        <p:nvSpPr>
          <p:cNvPr id="45" name="Shape 4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623400"/>
          </a:xfrm>
          <a:prstGeom prst="rect">
            <a:avLst/>
          </a:prstGeom>
          <a:noFill/>
          <a:ln>
            <a:noFill/>
          </a:ln>
        </p:spPr>
        <p:txBody>
          <a:bodyPr lIns="91425" tIns="91425" rIns="91425" bIns="91425" anchor="t" anchorCtr="0"/>
          <a:lstStyle>
            <a:lvl1pPr>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7" name="Shape 7"/>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youtube.com/watch?v=z-nmxnmt_X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tatic1.squarespace.com/static/53f20d90e4b0b80451158d8c/t/555cced8e4b03d4fad3b7ea3/1432145624102/merged_document_2+(1).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yTvakFCs8N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648662" y="616125"/>
            <a:ext cx="3846675" cy="2885000"/>
          </a:xfrm>
          <a:prstGeom prst="rect">
            <a:avLst/>
          </a:prstGeom>
          <a:noFill/>
          <a:ln>
            <a:noFill/>
          </a:ln>
        </p:spPr>
      </p:pic>
      <p:sp>
        <p:nvSpPr>
          <p:cNvPr id="55" name="Shape 55"/>
          <p:cNvSpPr txBox="1"/>
          <p:nvPr/>
        </p:nvSpPr>
        <p:spPr>
          <a:xfrm>
            <a:off x="2943700" y="3677150"/>
            <a:ext cx="3725999" cy="1163699"/>
          </a:xfrm>
          <a:prstGeom prst="rect">
            <a:avLst/>
          </a:prstGeom>
          <a:noFill/>
          <a:ln>
            <a:noFill/>
          </a:ln>
        </p:spPr>
        <p:txBody>
          <a:bodyPr lIns="91425" tIns="91425" rIns="91425" bIns="91425" anchor="t" anchorCtr="0">
            <a:noAutofit/>
          </a:bodyPr>
          <a:lstStyle/>
          <a:p>
            <a:pPr lvl="0" rtl="0">
              <a:spcBef>
                <a:spcPts val="0"/>
              </a:spcBef>
              <a:buNone/>
            </a:pPr>
            <a:r>
              <a:rPr lang="en" sz="4800" b="1">
                <a:solidFill>
                  <a:srgbClr val="FFFFFF"/>
                </a:solidFill>
                <a:latin typeface="Raleway"/>
                <a:ea typeface="Raleway"/>
                <a:cs typeface="Raleway"/>
                <a:sym typeface="Raleway"/>
              </a:rPr>
              <a:t>Welcome!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What are some systematic advantages you experience?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what are some systematic disadvantages you face?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00350" y="818500"/>
            <a:ext cx="8609999" cy="3548999"/>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feminism:</a:t>
            </a:r>
            <a:r>
              <a:rPr lang="en" sz="3000">
                <a:latin typeface="Amatic SC"/>
                <a:ea typeface="Amatic SC"/>
                <a:cs typeface="Amatic SC"/>
                <a:sym typeface="Amatic SC"/>
              </a:rPr>
              <a:t> the advocacy of women’s rights on the grounds of social, political, and economic equality to men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90250" y="526350"/>
            <a:ext cx="5604000" cy="1012199"/>
          </a:xfrm>
          <a:prstGeom prst="rect">
            <a:avLst/>
          </a:prstGeom>
        </p:spPr>
        <p:txBody>
          <a:bodyPr lIns="91425" tIns="91425" rIns="91425" bIns="91425" anchor="ctr" anchorCtr="0">
            <a:noAutofit/>
          </a:bodyPr>
          <a:lstStyle/>
          <a:p>
            <a:pPr>
              <a:spcBef>
                <a:spcPts val="0"/>
              </a:spcBef>
              <a:buNone/>
            </a:pPr>
            <a:r>
              <a:rPr lang="en" sz="3600">
                <a:latin typeface="Amatic SC"/>
                <a:ea typeface="Amatic SC"/>
                <a:cs typeface="Amatic SC"/>
                <a:sym typeface="Amatic SC"/>
              </a:rPr>
              <a:t>What is intersectionality?</a:t>
            </a:r>
          </a:p>
        </p:txBody>
      </p:sp>
      <p:sp>
        <p:nvSpPr>
          <p:cNvPr id="122" name="Shape 122"/>
          <p:cNvSpPr txBox="1"/>
          <p:nvPr/>
        </p:nvSpPr>
        <p:spPr>
          <a:xfrm>
            <a:off x="581700" y="1350950"/>
            <a:ext cx="7980600" cy="3715199"/>
          </a:xfrm>
          <a:prstGeom prst="rect">
            <a:avLst/>
          </a:prstGeom>
          <a:noFill/>
          <a:ln>
            <a:noFill/>
          </a:ln>
        </p:spPr>
        <p:txBody>
          <a:bodyPr lIns="91425" tIns="91425" rIns="91425" bIns="91425" anchor="t" anchorCtr="0">
            <a:noAutofit/>
          </a:bodyPr>
          <a:lstStyle/>
          <a:p>
            <a:pPr lvl="0" rtl="0">
              <a:spcBef>
                <a:spcPts val="0"/>
              </a:spcBef>
              <a:buNone/>
            </a:pPr>
            <a:endParaRPr sz="2400" i="1">
              <a:solidFill>
                <a:srgbClr val="FFFFFF"/>
              </a:solidFill>
            </a:endParaRPr>
          </a:p>
          <a:p>
            <a:pPr lvl="0">
              <a:spcBef>
                <a:spcPts val="0"/>
              </a:spcBef>
              <a:buClr>
                <a:schemeClr val="dk2"/>
              </a:buClr>
              <a:buSzPct val="45833"/>
              <a:buFont typeface="Arial"/>
              <a:buNone/>
            </a:pPr>
            <a:r>
              <a:rPr lang="en" sz="2400" i="1">
                <a:solidFill>
                  <a:srgbClr val="FFFFFF"/>
                </a:solidFill>
              </a:rPr>
              <a:t>The view that women experience oppression in varying configurations and in varying degrees of intensity. Cultural patterns of oppression are not only interrelated, but are bound together and influenced by the intersectional systems of society. Examples of this include race, gender, class, ability, and ethnicity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90250" y="450150"/>
            <a:ext cx="7878300" cy="1299899"/>
          </a:xfrm>
          <a:prstGeom prst="rect">
            <a:avLst/>
          </a:prstGeom>
        </p:spPr>
        <p:txBody>
          <a:bodyPr lIns="91425" tIns="91425" rIns="91425" bIns="91425" anchor="ctr" anchorCtr="0">
            <a:noAutofit/>
          </a:bodyPr>
          <a:lstStyle/>
          <a:p>
            <a:pPr algn="ctr">
              <a:spcBef>
                <a:spcPts val="0"/>
              </a:spcBef>
              <a:buNone/>
            </a:pPr>
            <a:r>
              <a:rPr lang="en" sz="3600">
                <a:latin typeface="Source Sans Pro"/>
                <a:ea typeface="Source Sans Pro"/>
                <a:cs typeface="Source Sans Pro"/>
                <a:sym typeface="Source Sans Pro"/>
              </a:rPr>
              <a:t>7 things you should know about feminism</a:t>
            </a:r>
          </a:p>
        </p:txBody>
      </p:sp>
      <p:sp>
        <p:nvSpPr>
          <p:cNvPr id="128" name="Shape 128"/>
          <p:cNvSpPr txBox="1"/>
          <p:nvPr/>
        </p:nvSpPr>
        <p:spPr>
          <a:xfrm>
            <a:off x="775550" y="1863825"/>
            <a:ext cx="7205100" cy="3202199"/>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Feminism = Gender Equality</a:t>
            </a:r>
          </a:p>
          <a:p>
            <a:pPr marL="457200" lvl="0" indent="-342900" rtl="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Feminists don’t hate men</a:t>
            </a:r>
          </a:p>
          <a:p>
            <a:pPr marL="457200" lvl="0" indent="-342900" rtl="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Feminist don’t think women are better than men</a:t>
            </a:r>
          </a:p>
          <a:p>
            <a:pPr marL="457200" lvl="0" indent="-342900" rtl="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The term feminism isn’t just for women</a:t>
            </a:r>
          </a:p>
          <a:p>
            <a:pPr marL="457200" lvl="0" indent="-342900" rtl="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There are many types of feminism </a:t>
            </a:r>
          </a:p>
          <a:p>
            <a:pPr marL="457200" lvl="0" indent="-342900" rtl="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When you say you’re not a feminist, we hear you think women are second class citizens </a:t>
            </a:r>
          </a:p>
          <a:p>
            <a:pPr marL="457200" lvl="0" indent="-342900">
              <a:spcBef>
                <a:spcPts val="0"/>
              </a:spcBef>
              <a:buClr>
                <a:srgbClr val="FFFFFF"/>
              </a:buClr>
              <a:buSzPct val="100000"/>
              <a:buFont typeface="Source Sans Pro"/>
              <a:buAutoNum type="arabicPeriod"/>
            </a:pPr>
            <a:r>
              <a:rPr lang="en" sz="1800">
                <a:solidFill>
                  <a:srgbClr val="FFFFFF"/>
                </a:solidFill>
                <a:latin typeface="Source Sans Pro"/>
                <a:ea typeface="Source Sans Pro"/>
                <a:cs typeface="Source Sans Pro"/>
                <a:sym typeface="Source Sans Pro"/>
              </a:rPr>
              <a:t>Saying you're not a feminist doesn’t mean you’re not actually practicing feminisms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90250" y="675475"/>
            <a:ext cx="7590600" cy="3941699"/>
          </a:xfrm>
          <a:prstGeom prst="rect">
            <a:avLst/>
          </a:prstGeom>
        </p:spPr>
        <p:txBody>
          <a:bodyPr lIns="91425" tIns="91425" rIns="91425" bIns="91425" anchor="ctr" anchorCtr="0">
            <a:noAutofit/>
          </a:bodyPr>
          <a:lstStyle/>
          <a:p>
            <a:pPr marL="457200" lvl="0" indent="-457200" rtl="0">
              <a:spcBef>
                <a:spcPts val="0"/>
              </a:spcBef>
              <a:buSzPct val="100000"/>
              <a:buFont typeface="Amatic SC"/>
              <a:buChar char="●"/>
            </a:pPr>
            <a:r>
              <a:rPr lang="en" sz="3600">
                <a:latin typeface="Amatic SC"/>
                <a:ea typeface="Amatic SC"/>
                <a:cs typeface="Amatic SC"/>
                <a:sym typeface="Amatic SC"/>
              </a:rPr>
              <a:t>tool for analysis, advocacy and policy development</a:t>
            </a:r>
          </a:p>
          <a:p>
            <a:pPr marL="457200" lvl="0" indent="-457200" rtl="0">
              <a:spcBef>
                <a:spcPts val="0"/>
              </a:spcBef>
              <a:buSzPct val="100000"/>
              <a:buFont typeface="Amatic SC"/>
              <a:buChar char="●"/>
            </a:pPr>
            <a:r>
              <a:rPr lang="en" sz="3600">
                <a:latin typeface="Amatic SC"/>
                <a:ea typeface="Amatic SC"/>
                <a:cs typeface="Amatic SC"/>
                <a:sym typeface="Amatic SC"/>
              </a:rPr>
              <a:t>how gender can intersect with other identities</a:t>
            </a:r>
          </a:p>
          <a:p>
            <a:pPr marL="457200" lvl="0" indent="-457200">
              <a:spcBef>
                <a:spcPts val="0"/>
              </a:spcBef>
              <a:buSzPct val="100000"/>
              <a:buFont typeface="Amatic SC"/>
              <a:buChar char="●"/>
            </a:pPr>
            <a:r>
              <a:rPr lang="en" sz="3600">
                <a:latin typeface="Amatic SC"/>
                <a:ea typeface="Amatic SC"/>
                <a:cs typeface="Amatic SC"/>
                <a:sym typeface="Amatic SC"/>
              </a:rPr>
              <a:t>how do they contribute to oppression and privilege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a:hlinkClick r:id=""/>
          </p:cNvPr>
          <p:cNvSpPr/>
          <p:nvPr/>
        </p:nvSpPr>
        <p:spPr>
          <a:xfrm>
            <a:off x="2286000" y="857250"/>
            <a:ext cx="4572000" cy="3429000"/>
          </a:xfrm>
          <a:prstGeom prst="rect">
            <a:avLst/>
          </a:prstGeom>
          <a:blipFill>
            <a:blip r:embed="rId3">
              <a:alphaModFix/>
            </a:blip>
            <a:stretch>
              <a:fillRect/>
            </a:stretch>
          </a:blipFill>
          <a:ln>
            <a:noFill/>
          </a:ln>
        </p:spPr>
      </p:sp>
      <p:sp>
        <p:nvSpPr>
          <p:cNvPr id="139" name="Shape 139"/>
          <p:cNvSpPr txBox="1"/>
          <p:nvPr/>
        </p:nvSpPr>
        <p:spPr>
          <a:xfrm>
            <a:off x="400275" y="4515700"/>
            <a:ext cx="5216100" cy="437699"/>
          </a:xfrm>
          <a:prstGeom prst="rect">
            <a:avLst/>
          </a:prstGeom>
          <a:noFill/>
          <a:ln>
            <a:noFill/>
          </a:ln>
        </p:spPr>
        <p:txBody>
          <a:bodyPr lIns="91425" tIns="91425" rIns="91425" bIns="91425" anchor="t" anchorCtr="0">
            <a:noAutofit/>
          </a:bodyPr>
          <a:lstStyle/>
          <a:p>
            <a:pPr>
              <a:spcBef>
                <a:spcPts val="0"/>
              </a:spcBef>
              <a:buNone/>
            </a:pPr>
            <a:r>
              <a:rPr lang="en" u="sng">
                <a:solidFill>
                  <a:schemeClr val="hlink"/>
                </a:solidFill>
                <a:hlinkClick r:id="rId4"/>
              </a:rPr>
              <a:t>https://www.youtube.com/watch?v=z-nmxnmt_XU</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90250" y="526350"/>
            <a:ext cx="7377900" cy="2713500"/>
          </a:xfrm>
          <a:prstGeom prst="rect">
            <a:avLst/>
          </a:prstGeom>
        </p:spPr>
        <p:txBody>
          <a:bodyPr lIns="91425" tIns="91425" rIns="91425" bIns="91425" anchor="ctr" anchorCtr="0">
            <a:noAutofit/>
          </a:bodyPr>
          <a:lstStyle/>
          <a:p>
            <a:pPr lvl="0">
              <a:spcBef>
                <a:spcPts val="0"/>
              </a:spcBef>
              <a:buNone/>
            </a:pPr>
            <a:r>
              <a:rPr lang="en" sz="3000">
                <a:latin typeface="Amatic SC"/>
                <a:ea typeface="Amatic SC"/>
                <a:cs typeface="Amatic SC"/>
                <a:sym typeface="Amatic SC"/>
              </a:rPr>
              <a:t>think of a situation in which a person’s  intersection of identities may leave leave at a disadvantage?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950675" y="1484751"/>
            <a:ext cx="6456800" cy="3444349"/>
          </a:xfrm>
          <a:prstGeom prst="rect">
            <a:avLst/>
          </a:prstGeom>
          <a:noFill/>
          <a:ln>
            <a:noFill/>
          </a:ln>
        </p:spPr>
      </p:pic>
      <p:sp>
        <p:nvSpPr>
          <p:cNvPr id="150" name="Shape 150"/>
          <p:cNvSpPr txBox="1"/>
          <p:nvPr/>
        </p:nvSpPr>
        <p:spPr>
          <a:xfrm>
            <a:off x="237700" y="350225"/>
            <a:ext cx="6454499" cy="988200"/>
          </a:xfrm>
          <a:prstGeom prst="rect">
            <a:avLst/>
          </a:prstGeom>
          <a:noFill/>
          <a:ln>
            <a:noFill/>
          </a:ln>
        </p:spPr>
        <p:txBody>
          <a:bodyPr lIns="91425" tIns="91425" rIns="91425" bIns="91425" anchor="t" anchorCtr="0">
            <a:noAutofit/>
          </a:bodyPr>
          <a:lstStyle/>
          <a:p>
            <a:pPr>
              <a:spcBef>
                <a:spcPts val="0"/>
              </a:spcBef>
              <a:buNone/>
            </a:pPr>
            <a:r>
              <a:rPr lang="en" sz="3600">
                <a:solidFill>
                  <a:srgbClr val="FFFFFF"/>
                </a:solidFill>
                <a:latin typeface="Amatic SC"/>
                <a:ea typeface="Amatic SC"/>
                <a:cs typeface="Amatic SC"/>
                <a:sym typeface="Amatic SC"/>
              </a:rPr>
              <a:t>the race effect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90250" y="526350"/>
            <a:ext cx="5604000" cy="9747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Rape Culture</a:t>
            </a:r>
          </a:p>
        </p:txBody>
      </p:sp>
      <p:sp>
        <p:nvSpPr>
          <p:cNvPr id="156" name="Shape 156"/>
          <p:cNvSpPr txBox="1"/>
          <p:nvPr/>
        </p:nvSpPr>
        <p:spPr>
          <a:xfrm>
            <a:off x="325200" y="1738725"/>
            <a:ext cx="4978500" cy="3214799"/>
          </a:xfrm>
          <a:prstGeom prst="rect">
            <a:avLst/>
          </a:prstGeom>
          <a:noFill/>
          <a:ln>
            <a:noFill/>
          </a:ln>
        </p:spPr>
        <p:txBody>
          <a:bodyPr lIns="91425" tIns="91425" rIns="91425" bIns="91425" anchor="t" anchorCtr="0">
            <a:noAutofit/>
          </a:bodyPr>
          <a:lstStyle/>
          <a:p>
            <a:pPr>
              <a:spcBef>
                <a:spcPts val="0"/>
              </a:spcBef>
              <a:buNone/>
            </a:pPr>
            <a:r>
              <a:rPr lang="en" sz="3000">
                <a:solidFill>
                  <a:schemeClr val="accent1"/>
                </a:solidFill>
                <a:highlight>
                  <a:srgbClr val="FFFFFF"/>
                </a:highlight>
                <a:latin typeface="Amatic SC"/>
                <a:ea typeface="Amatic SC"/>
                <a:cs typeface="Amatic SC"/>
                <a:sym typeface="Amatic SC"/>
              </a:rPr>
              <a:t>Researchers asked 86 college men if they would “rape a woman” if no one would know and there would be no consequences and 13.6% said yes. When asked if they would “force a woman to sexual intercourse,” that percentage more than doubled: 31.7% said yes.</a:t>
            </a:r>
          </a:p>
        </p:txBody>
      </p:sp>
      <p:pic>
        <p:nvPicPr>
          <p:cNvPr id="157" name="Shape 157"/>
          <p:cNvPicPr preferRelativeResize="0"/>
          <p:nvPr/>
        </p:nvPicPr>
        <p:blipFill>
          <a:blip r:embed="rId3">
            <a:alphaModFix/>
          </a:blip>
          <a:stretch>
            <a:fillRect/>
          </a:stretch>
        </p:blipFill>
        <p:spPr>
          <a:xfrm>
            <a:off x="5303700" y="309275"/>
            <a:ext cx="3775600" cy="42439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480150" y="844725"/>
            <a:ext cx="8183700" cy="1473600"/>
          </a:xfrm>
          <a:prstGeom prst="rect">
            <a:avLst/>
          </a:prstGeom>
        </p:spPr>
        <p:txBody>
          <a:bodyPr lIns="91425" tIns="91425" rIns="91425" bIns="91425" anchor="b" anchorCtr="0">
            <a:noAutofit/>
          </a:bodyPr>
          <a:lstStyle/>
          <a:p>
            <a:pPr>
              <a:spcBef>
                <a:spcPts val="0"/>
              </a:spcBef>
              <a:buNone/>
            </a:pPr>
            <a:r>
              <a:rPr lang="en">
                <a:solidFill>
                  <a:schemeClr val="dk1"/>
                </a:solidFill>
              </a:rPr>
              <a:t>Announcements </a:t>
            </a:r>
            <a:r>
              <a:rPr lang="en"/>
              <a:t>	</a:t>
            </a:r>
          </a:p>
        </p:txBody>
      </p:sp>
      <p:sp>
        <p:nvSpPr>
          <p:cNvPr id="61" name="Shape 61"/>
          <p:cNvSpPr txBox="1"/>
          <p:nvPr/>
        </p:nvSpPr>
        <p:spPr>
          <a:xfrm>
            <a:off x="599925" y="2665175"/>
            <a:ext cx="7788899" cy="2163599"/>
          </a:xfrm>
          <a:prstGeom prst="rect">
            <a:avLst/>
          </a:prstGeom>
          <a:noFill/>
          <a:ln>
            <a:noFill/>
          </a:ln>
        </p:spPr>
        <p:txBody>
          <a:bodyPr lIns="91425" tIns="91425" rIns="91425" bIns="91425" anchor="t" anchorCtr="0">
            <a:noAutofit/>
          </a:bodyPr>
          <a:lstStyle/>
          <a:p>
            <a:pPr marL="457200" lvl="0" indent="-330200" rtl="0">
              <a:spcBef>
                <a:spcPts val="0"/>
              </a:spcBef>
              <a:buClr>
                <a:srgbClr val="FFFFFF"/>
              </a:buClr>
              <a:buSzPct val="100000"/>
              <a:buFont typeface="Raleway"/>
              <a:buChar char="●"/>
            </a:pPr>
            <a:r>
              <a:rPr lang="en" sz="1600" b="1">
                <a:solidFill>
                  <a:srgbClr val="FFFFFF"/>
                </a:solidFill>
                <a:latin typeface="Raleway"/>
                <a:ea typeface="Raleway"/>
                <a:cs typeface="Raleway"/>
                <a:sym typeface="Raleway"/>
              </a:rPr>
              <a:t>Homecoming 5K </a:t>
            </a:r>
          </a:p>
          <a:p>
            <a:pPr marL="457200" lvl="0" indent="-330200" rtl="0">
              <a:spcBef>
                <a:spcPts val="0"/>
              </a:spcBef>
              <a:buClr>
                <a:srgbClr val="FFFFFF"/>
              </a:buClr>
              <a:buSzPct val="100000"/>
              <a:buFont typeface="Raleway"/>
              <a:buChar char="●"/>
            </a:pPr>
            <a:r>
              <a:rPr lang="en" sz="1600" b="1">
                <a:solidFill>
                  <a:srgbClr val="FFFFFF"/>
                </a:solidFill>
                <a:latin typeface="Raleway"/>
                <a:ea typeface="Raleway"/>
                <a:cs typeface="Raleway"/>
                <a:sym typeface="Raleway"/>
              </a:rPr>
              <a:t>Homecoming Game Tailgate </a:t>
            </a:r>
          </a:p>
          <a:p>
            <a:pPr marL="457200" lvl="0" indent="-330200" rtl="0">
              <a:spcBef>
                <a:spcPts val="0"/>
              </a:spcBef>
              <a:buClr>
                <a:srgbClr val="FFFFFF"/>
              </a:buClr>
              <a:buSzPct val="100000"/>
              <a:buFont typeface="Raleway"/>
              <a:buChar char="●"/>
            </a:pPr>
            <a:r>
              <a:rPr lang="en" sz="1600" b="1">
                <a:solidFill>
                  <a:srgbClr val="FFFFFF"/>
                </a:solidFill>
                <a:latin typeface="Raleway"/>
                <a:ea typeface="Raleway"/>
                <a:cs typeface="Raleway"/>
                <a:sym typeface="Raleway"/>
              </a:rPr>
              <a:t>Ice cream Social with APSA (Asian Pacific Student Alliance)</a:t>
            </a:r>
          </a:p>
          <a:p>
            <a:pPr marL="914400" lvl="1" indent="-228600" rtl="0">
              <a:spcBef>
                <a:spcPts val="0"/>
              </a:spcBef>
              <a:buClr>
                <a:srgbClr val="FFFFFF"/>
              </a:buClr>
              <a:buFont typeface="Raleway"/>
              <a:buChar char="○"/>
            </a:pPr>
            <a:r>
              <a:rPr lang="en">
                <a:solidFill>
                  <a:srgbClr val="FFFFFF"/>
                </a:solidFill>
                <a:latin typeface="Raleway"/>
                <a:ea typeface="Raleway"/>
                <a:cs typeface="Raleway"/>
                <a:sym typeface="Raleway"/>
              </a:rPr>
              <a:t>Nov 16 (Monday)</a:t>
            </a:r>
          </a:p>
          <a:p>
            <a:pPr marL="914400" lvl="1" indent="-228600" rtl="0">
              <a:spcBef>
                <a:spcPts val="0"/>
              </a:spcBef>
              <a:buClr>
                <a:srgbClr val="FFFFFF"/>
              </a:buClr>
              <a:buFont typeface="Raleway"/>
              <a:buChar char="○"/>
            </a:pPr>
            <a:r>
              <a:rPr lang="en">
                <a:solidFill>
                  <a:srgbClr val="FFFFFF"/>
                </a:solidFill>
                <a:latin typeface="Raleway"/>
                <a:ea typeface="Raleway"/>
                <a:cs typeface="Raleway"/>
                <a:sym typeface="Raleway"/>
              </a:rPr>
              <a:t>5:30 PM </a:t>
            </a:r>
          </a:p>
          <a:p>
            <a:pPr marL="457200" lvl="0" indent="-330200" rtl="0">
              <a:spcBef>
                <a:spcPts val="0"/>
              </a:spcBef>
              <a:buClr>
                <a:srgbClr val="FFFFFF"/>
              </a:buClr>
              <a:buSzPct val="100000"/>
              <a:buFont typeface="Raleway"/>
              <a:buChar char="●"/>
            </a:pPr>
            <a:r>
              <a:rPr lang="en" sz="1600" b="1">
                <a:solidFill>
                  <a:srgbClr val="FFFFFF"/>
                </a:solidFill>
                <a:latin typeface="Raleway"/>
                <a:ea typeface="Raleway"/>
                <a:cs typeface="Raleway"/>
                <a:sym typeface="Raleway"/>
              </a:rPr>
              <a:t>Movie Night with ACHA (Association of Chicana Activists) </a:t>
            </a:r>
          </a:p>
          <a:p>
            <a:pPr marL="914400" lvl="1" indent="-228600" rtl="0">
              <a:spcBef>
                <a:spcPts val="0"/>
              </a:spcBef>
              <a:buClr>
                <a:srgbClr val="FFFFFF"/>
              </a:buClr>
              <a:buFont typeface="Raleway"/>
              <a:buChar char="○"/>
            </a:pPr>
            <a:r>
              <a:rPr lang="en">
                <a:solidFill>
                  <a:srgbClr val="FFFFFF"/>
                </a:solidFill>
                <a:latin typeface="Raleway"/>
                <a:ea typeface="Raleway"/>
                <a:cs typeface="Raleway"/>
                <a:sym typeface="Raleway"/>
              </a:rPr>
              <a:t>Nov 18 (Wednesday)</a:t>
            </a:r>
          </a:p>
          <a:p>
            <a:pPr marL="914400" lvl="1" indent="-228600" rtl="0">
              <a:spcBef>
                <a:spcPts val="0"/>
              </a:spcBef>
              <a:buClr>
                <a:srgbClr val="FFFFFF"/>
              </a:buClr>
              <a:buFont typeface="Raleway"/>
              <a:buChar char="○"/>
            </a:pPr>
            <a:r>
              <a:rPr lang="en">
                <a:solidFill>
                  <a:srgbClr val="FFFFFF"/>
                </a:solidFill>
                <a:latin typeface="Raleway"/>
                <a:ea typeface="Raleway"/>
                <a:cs typeface="Raleway"/>
                <a:sym typeface="Raleway"/>
              </a:rPr>
              <a:t>4 PM </a:t>
            </a:r>
          </a:p>
          <a:p>
            <a:pPr marL="457200" lvl="0" indent="-330200" rtl="0">
              <a:spcBef>
                <a:spcPts val="0"/>
              </a:spcBef>
              <a:buClr>
                <a:srgbClr val="FFFFFF"/>
              </a:buClr>
              <a:buSzPct val="100000"/>
              <a:buFont typeface="Raleway"/>
              <a:buChar char="●"/>
            </a:pPr>
            <a:r>
              <a:rPr lang="en" sz="1600" b="1">
                <a:solidFill>
                  <a:srgbClr val="FFFFFF"/>
                </a:solidFill>
                <a:latin typeface="Raleway"/>
                <a:ea typeface="Raleway"/>
                <a:cs typeface="Raleway"/>
                <a:sym typeface="Raleway"/>
              </a:rPr>
              <a:t>Facebook Group </a:t>
            </a:r>
          </a:p>
          <a:p>
            <a:pPr marL="914400" lvl="1" indent="-228600">
              <a:spcBef>
                <a:spcPts val="0"/>
              </a:spcBef>
              <a:buClr>
                <a:srgbClr val="FFFFFF"/>
              </a:buClr>
              <a:buFont typeface="Raleway"/>
              <a:buChar char="○"/>
            </a:pPr>
            <a:r>
              <a:rPr lang="en">
                <a:solidFill>
                  <a:srgbClr val="FFFFFF"/>
                </a:solidFill>
                <a:latin typeface="Raleway"/>
                <a:ea typeface="Raleway"/>
                <a:cs typeface="Raleway"/>
                <a:sym typeface="Raleway"/>
              </a:rPr>
              <a:t>https://www.facebook.com/groups/1516838651966799/</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90250" y="526350"/>
            <a:ext cx="8053200" cy="4090800"/>
          </a:xfrm>
          <a:prstGeom prst="rect">
            <a:avLst/>
          </a:prstGeom>
        </p:spPr>
        <p:txBody>
          <a:bodyPr lIns="91425" tIns="91425" rIns="91425" bIns="91425" anchor="ctr" anchorCtr="0">
            <a:noAutofit/>
          </a:bodyPr>
          <a:lstStyle/>
          <a:p>
            <a:pPr rtl="0">
              <a:spcBef>
                <a:spcPts val="0"/>
              </a:spcBef>
              <a:buNone/>
            </a:pPr>
            <a:r>
              <a:rPr lang="en">
                <a:latin typeface="Amatic SC"/>
                <a:ea typeface="Amatic SC"/>
                <a:cs typeface="Amatic SC"/>
                <a:sym typeface="Amatic SC"/>
              </a:rPr>
              <a:t>rape culture: is a setting in which rape is pervasive and normalized due to societal attitudes towards gender and sexuality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can you think of example that perpetuate rape culture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what can you do to stop rape culture?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1190625" y="209550"/>
            <a:ext cx="6762750" cy="47244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a:blip r:embed="rId3">
            <a:alphaModFix/>
          </a:blip>
          <a:stretch>
            <a:fillRect/>
          </a:stretch>
        </p:blipFill>
        <p:spPr>
          <a:xfrm>
            <a:off x="1937225" y="249501"/>
            <a:ext cx="4882525" cy="46444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0" y="3031275"/>
            <a:ext cx="3690000" cy="10092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#SAYHERNAME</a:t>
            </a:r>
          </a:p>
        </p:txBody>
      </p:sp>
      <p:pic>
        <p:nvPicPr>
          <p:cNvPr id="188" name="Shape 188"/>
          <p:cNvPicPr preferRelativeResize="0"/>
          <p:nvPr/>
        </p:nvPicPr>
        <p:blipFill>
          <a:blip r:embed="rId3">
            <a:alphaModFix/>
          </a:blip>
          <a:stretch>
            <a:fillRect/>
          </a:stretch>
        </p:blipFill>
        <p:spPr>
          <a:xfrm>
            <a:off x="625575" y="176074"/>
            <a:ext cx="6619824" cy="2855199"/>
          </a:xfrm>
          <a:prstGeom prst="rect">
            <a:avLst/>
          </a:prstGeom>
          <a:noFill/>
          <a:ln>
            <a:noFill/>
          </a:ln>
        </p:spPr>
      </p:pic>
      <p:sp>
        <p:nvSpPr>
          <p:cNvPr id="189" name="Shape 189"/>
          <p:cNvSpPr txBox="1"/>
          <p:nvPr/>
        </p:nvSpPr>
        <p:spPr>
          <a:xfrm>
            <a:off x="1000725" y="3840225"/>
            <a:ext cx="8055599" cy="1087199"/>
          </a:xfrm>
          <a:prstGeom prst="rect">
            <a:avLst/>
          </a:prstGeom>
          <a:noFill/>
          <a:ln>
            <a:noFill/>
          </a:ln>
        </p:spPr>
        <p:txBody>
          <a:bodyPr lIns="91425" tIns="91425" rIns="91425" bIns="91425" anchor="t" anchorCtr="0">
            <a:noAutofit/>
          </a:bodyPr>
          <a:lstStyle/>
          <a:p>
            <a:pPr>
              <a:spcBef>
                <a:spcPts val="0"/>
              </a:spcBef>
              <a:buNone/>
            </a:pPr>
            <a:r>
              <a:rPr lang="en" sz="2400">
                <a:solidFill>
                  <a:srgbClr val="FFFFFF"/>
                </a:solidFill>
                <a:latin typeface="Amatic SC"/>
                <a:ea typeface="Amatic SC"/>
                <a:cs typeface="Amatic SC"/>
                <a:sym typeface="Amatic SC"/>
              </a:rPr>
              <a:t>while black men accounted for 55.7 percent of police stops for men, </a:t>
            </a:r>
            <a:r>
              <a:rPr lang="en" sz="2400">
                <a:solidFill>
                  <a:srgbClr val="FFFFFF"/>
                </a:solidFill>
                <a:latin typeface="Amatic SC"/>
                <a:ea typeface="Amatic SC"/>
                <a:cs typeface="Amatic SC"/>
                <a:sym typeface="Amatic SC"/>
                <a:hlinkClick r:id="rId4"/>
              </a:rPr>
              <a:t>black women accounted for 53.4 percent of all women stopped</a:t>
            </a:r>
            <a:r>
              <a:rPr lang="en" sz="2400">
                <a:solidFill>
                  <a:srgbClr val="FFFFFF"/>
                </a:solidFill>
                <a:latin typeface="Amatic SC"/>
                <a:ea typeface="Amatic SC"/>
                <a:cs typeface="Amatic SC"/>
                <a:sym typeface="Amatic SC"/>
              </a:rPr>
              <a:t> . Overpoliced AND uNDERPROTECTED.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202550" y="63525"/>
            <a:ext cx="7127700" cy="2050499"/>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Hyper-masculinity and toxic masculinity</a:t>
            </a:r>
          </a:p>
        </p:txBody>
      </p:sp>
      <p:pic>
        <p:nvPicPr>
          <p:cNvPr id="195" name="Shape 195"/>
          <p:cNvPicPr preferRelativeResize="0"/>
          <p:nvPr/>
        </p:nvPicPr>
        <p:blipFill>
          <a:blip r:embed="rId3">
            <a:alphaModFix/>
          </a:blip>
          <a:stretch>
            <a:fillRect/>
          </a:stretch>
        </p:blipFill>
        <p:spPr>
          <a:xfrm>
            <a:off x="643725" y="1739700"/>
            <a:ext cx="6610850" cy="255084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90250" y="526350"/>
            <a:ext cx="6939899" cy="4090800"/>
          </a:xfrm>
          <a:prstGeom prst="rect">
            <a:avLst/>
          </a:prstGeom>
        </p:spPr>
        <p:txBody>
          <a:bodyPr lIns="91425" tIns="91425" rIns="91425" bIns="91425" anchor="ctr" anchorCtr="0">
            <a:noAutofit/>
          </a:bodyPr>
          <a:lstStyle/>
          <a:p>
            <a:pPr lvl="0" rtl="0">
              <a:spcBef>
                <a:spcPts val="0"/>
              </a:spcBef>
              <a:buClr>
                <a:schemeClr val="dk2"/>
              </a:buClr>
              <a:buSzPct val="30555"/>
              <a:buFont typeface="Arial"/>
              <a:buNone/>
            </a:pPr>
            <a:r>
              <a:rPr lang="en" sz="3600" b="0">
                <a:solidFill>
                  <a:schemeClr val="dk2"/>
                </a:solidFill>
                <a:highlight>
                  <a:srgbClr val="FFFFFF"/>
                </a:highlight>
                <a:latin typeface="Amatic SC"/>
                <a:ea typeface="Amatic SC"/>
                <a:cs typeface="Amatic SC"/>
                <a:sym typeface="Amatic SC"/>
              </a:rPr>
              <a:t>We teach boys to be afraid of fear, of weakness, of vulnerability. We teach them to mask their true selves, because they have to be, in Nigerian-speak—a hard man.</a:t>
            </a:r>
          </a:p>
          <a:p>
            <a:pPr lvl="0" rtl="0">
              <a:spcBef>
                <a:spcPts val="0"/>
              </a:spcBef>
              <a:buClr>
                <a:schemeClr val="dk2"/>
              </a:buClr>
              <a:buFont typeface="Arial"/>
              <a:buNone/>
            </a:pPr>
            <a:endParaRPr sz="1000" b="0">
              <a:solidFill>
                <a:schemeClr val="dk2"/>
              </a:solidFill>
              <a:highlight>
                <a:srgbClr val="FFFFFF"/>
              </a:highlight>
              <a:latin typeface="Verdana"/>
              <a:ea typeface="Verdana"/>
              <a:cs typeface="Verdana"/>
              <a:sym typeface="Verdana"/>
            </a:endParaRPr>
          </a:p>
          <a:p>
            <a:pPr>
              <a:spcBef>
                <a:spcPts val="0"/>
              </a:spcBef>
              <a:buNone/>
            </a:pP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338550" y="286475"/>
            <a:ext cx="6124551" cy="3848250"/>
          </a:xfrm>
          <a:prstGeom prst="rect">
            <a:avLst/>
          </a:prstGeom>
          <a:noFill/>
          <a:ln>
            <a:noFill/>
          </a:ln>
        </p:spPr>
      </p:pic>
      <p:sp>
        <p:nvSpPr>
          <p:cNvPr id="206" name="Shape 206"/>
          <p:cNvSpPr txBox="1"/>
          <p:nvPr/>
        </p:nvSpPr>
        <p:spPr>
          <a:xfrm>
            <a:off x="900000" y="4205950"/>
            <a:ext cx="7343999" cy="494700"/>
          </a:xfrm>
          <a:prstGeom prst="rect">
            <a:avLst/>
          </a:prstGeom>
          <a:noFill/>
          <a:ln>
            <a:noFill/>
          </a:ln>
        </p:spPr>
        <p:txBody>
          <a:bodyPr lIns="91425" tIns="91425" rIns="91425" bIns="91425" anchor="t" anchorCtr="0">
            <a:noAutofit/>
          </a:bodyPr>
          <a:lstStyle/>
          <a:p>
            <a:pPr lvl="0" rtl="0">
              <a:spcBef>
                <a:spcPts val="0"/>
              </a:spcBef>
              <a:buClr>
                <a:schemeClr val="dk2"/>
              </a:buClr>
              <a:buSzPct val="45833"/>
              <a:buFont typeface="Arial"/>
              <a:buNone/>
            </a:pPr>
            <a:r>
              <a:rPr lang="en" sz="2400">
                <a:solidFill>
                  <a:srgbClr val="FFFFFF"/>
                </a:solidFill>
                <a:latin typeface="Amatic SC"/>
                <a:ea typeface="Amatic SC"/>
                <a:cs typeface="Amatic SC"/>
                <a:sym typeface="Amatic SC"/>
              </a:rPr>
              <a:t>“Feminist approaches urge us to develop understandings of social relations, whose connections are often initially only intuited. </a:t>
            </a:r>
            <a:r>
              <a:rPr lang="en" sz="3000">
                <a:solidFill>
                  <a:srgbClr val="FFFFFF"/>
                </a:solidFill>
                <a:latin typeface="Amatic SC"/>
                <a:ea typeface="Amatic SC"/>
                <a:cs typeface="Amatic SC"/>
                <a:sym typeface="Amatic SC"/>
              </a:rPr>
              <a:t>(108)”</a:t>
            </a:r>
          </a:p>
          <a:p>
            <a:pPr>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90250" y="526350"/>
            <a:ext cx="7753199" cy="4090800"/>
          </a:xfrm>
          <a:prstGeom prst="rect">
            <a:avLst/>
          </a:prstGeom>
        </p:spPr>
        <p:txBody>
          <a:bodyPr lIns="91425" tIns="91425" rIns="91425" bIns="91425" anchor="ctr" anchorCtr="0">
            <a:noAutofit/>
          </a:bodyPr>
          <a:lstStyle/>
          <a:p>
            <a:pPr rtl="0">
              <a:spcBef>
                <a:spcPts val="0"/>
              </a:spcBef>
              <a:buNone/>
            </a:pPr>
            <a:r>
              <a:rPr lang="en">
                <a:latin typeface="Amatic SC"/>
                <a:ea typeface="Amatic SC"/>
                <a:cs typeface="Amatic SC"/>
                <a:sym typeface="Amatic SC"/>
              </a:rPr>
              <a:t>take home message:</a:t>
            </a:r>
          </a:p>
          <a:p>
            <a:pPr>
              <a:spcBef>
                <a:spcPts val="0"/>
              </a:spcBef>
              <a:buNone/>
            </a:pPr>
            <a:r>
              <a:rPr lang="en">
                <a:latin typeface="Amatic SC"/>
                <a:ea typeface="Amatic SC"/>
                <a:cs typeface="Amatic SC"/>
                <a:sym typeface="Amatic SC"/>
              </a:rPr>
              <a:t>gender should not be a default reason as to why you should or should not do or be something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85875" y="264475"/>
            <a:ext cx="8183700" cy="1473600"/>
          </a:xfrm>
          <a:prstGeom prst="rect">
            <a:avLst/>
          </a:prstGeom>
        </p:spPr>
        <p:txBody>
          <a:bodyPr lIns="91425" tIns="91425" rIns="91425" bIns="91425" anchor="b" anchorCtr="0">
            <a:noAutofit/>
          </a:bodyPr>
          <a:lstStyle/>
          <a:p>
            <a:pPr>
              <a:spcBef>
                <a:spcPts val="0"/>
              </a:spcBef>
              <a:buNone/>
            </a:pPr>
            <a:r>
              <a:rPr lang="en">
                <a:solidFill>
                  <a:schemeClr val="dk1"/>
                </a:solidFill>
              </a:rPr>
              <a:t>International Student Volunteers</a:t>
            </a:r>
          </a:p>
        </p:txBody>
      </p:sp>
      <p:sp>
        <p:nvSpPr>
          <p:cNvPr id="67" name="Shape 67">
            <a:hlinkClick r:id=""/>
          </p:cNvPr>
          <p:cNvSpPr/>
          <p:nvPr/>
        </p:nvSpPr>
        <p:spPr>
          <a:xfrm>
            <a:off x="2435525" y="1738075"/>
            <a:ext cx="4083574" cy="3062674"/>
          </a:xfrm>
          <a:prstGeom prst="rect">
            <a:avLst/>
          </a:prstGeom>
          <a:blipFill>
            <a:blip r:embed="rId3">
              <a:alphaModFix/>
            </a:blip>
            <a:stretch>
              <a:fillRect/>
            </a:stretch>
          </a:blipFill>
          <a:ln>
            <a:noFill/>
          </a:ln>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a:blip r:embed="rId3">
            <a:alphaModFix/>
          </a:blip>
          <a:stretch>
            <a:fillRect/>
          </a:stretch>
        </p:blipFill>
        <p:spPr>
          <a:xfrm>
            <a:off x="5053225" y="107875"/>
            <a:ext cx="3807774" cy="4927749"/>
          </a:xfrm>
          <a:prstGeom prst="rect">
            <a:avLst/>
          </a:prstGeom>
          <a:noFill/>
          <a:ln>
            <a:noFill/>
          </a:ln>
        </p:spPr>
      </p:pic>
      <p:sp>
        <p:nvSpPr>
          <p:cNvPr id="217" name="Shape 217"/>
          <p:cNvSpPr txBox="1">
            <a:spLocks noGrp="1"/>
          </p:cNvSpPr>
          <p:nvPr>
            <p:ph type="title"/>
          </p:nvPr>
        </p:nvSpPr>
        <p:spPr>
          <a:xfrm>
            <a:off x="265500" y="365400"/>
            <a:ext cx="4045199" cy="1533600"/>
          </a:xfrm>
          <a:prstGeom prst="rect">
            <a:avLst/>
          </a:prstGeom>
        </p:spPr>
        <p:txBody>
          <a:bodyPr lIns="91425" tIns="91425" rIns="91425" bIns="91425" anchor="b" anchorCtr="0">
            <a:noAutofit/>
          </a:bodyPr>
          <a:lstStyle/>
          <a:p>
            <a:pPr algn="l" rtl="0">
              <a:spcBef>
                <a:spcPts val="0"/>
              </a:spcBef>
              <a:buNone/>
            </a:pPr>
            <a:r>
              <a:rPr lang="en" sz="3000">
                <a:solidFill>
                  <a:schemeClr val="dk1"/>
                </a:solidFill>
              </a:rPr>
              <a:t>FREE FOOD! </a:t>
            </a:r>
          </a:p>
          <a:p>
            <a:pPr algn="l" rtl="0">
              <a:spcBef>
                <a:spcPts val="0"/>
              </a:spcBef>
              <a:buNone/>
            </a:pPr>
            <a:r>
              <a:rPr lang="en" sz="3000">
                <a:solidFill>
                  <a:schemeClr val="dk1"/>
                </a:solidFill>
              </a:rPr>
              <a:t>Interested in becoming a Psychologist? </a:t>
            </a:r>
          </a:p>
        </p:txBody>
      </p:sp>
      <p:sp>
        <p:nvSpPr>
          <p:cNvPr id="218" name="Shape 218"/>
          <p:cNvSpPr txBox="1">
            <a:spLocks noGrp="1"/>
          </p:cNvSpPr>
          <p:nvPr>
            <p:ph type="subTitle" idx="1"/>
          </p:nvPr>
        </p:nvSpPr>
        <p:spPr>
          <a:xfrm>
            <a:off x="265500" y="1899000"/>
            <a:ext cx="4045199" cy="1345500"/>
          </a:xfrm>
          <a:prstGeom prst="rect">
            <a:avLst/>
          </a:prstGeom>
        </p:spPr>
        <p:txBody>
          <a:bodyPr lIns="91425" tIns="91425" rIns="91425" bIns="91425" anchor="t" anchorCtr="0">
            <a:noAutofit/>
          </a:bodyPr>
          <a:lstStyle/>
          <a:p>
            <a:pPr algn="l">
              <a:spcBef>
                <a:spcPts val="0"/>
              </a:spcBef>
              <a:buNone/>
            </a:pPr>
            <a:r>
              <a:rPr lang="en" sz="3000" b="1">
                <a:solidFill>
                  <a:schemeClr val="dk1"/>
                </a:solidFill>
                <a:latin typeface="Raleway"/>
                <a:ea typeface="Raleway"/>
                <a:cs typeface="Raleway"/>
                <a:sym typeface="Raleway"/>
              </a:rPr>
              <a:t>Want to learn about bi-racial identity? </a:t>
            </a:r>
          </a:p>
        </p:txBody>
      </p:sp>
      <p:sp>
        <p:nvSpPr>
          <p:cNvPr id="219" name="Shape 219"/>
          <p:cNvSpPr txBox="1"/>
          <p:nvPr/>
        </p:nvSpPr>
        <p:spPr>
          <a:xfrm>
            <a:off x="265500" y="3088075"/>
            <a:ext cx="3648599" cy="1533600"/>
          </a:xfrm>
          <a:prstGeom prst="rect">
            <a:avLst/>
          </a:prstGeom>
          <a:noFill/>
          <a:ln>
            <a:noFill/>
          </a:ln>
        </p:spPr>
        <p:txBody>
          <a:bodyPr lIns="91425" tIns="91425" rIns="91425" bIns="91425" anchor="t" anchorCtr="0">
            <a:noAutofit/>
          </a:bodyPr>
          <a:lstStyle/>
          <a:p>
            <a:pPr>
              <a:spcBef>
                <a:spcPts val="0"/>
              </a:spcBef>
              <a:buNone/>
            </a:pPr>
            <a:r>
              <a:rPr lang="en" sz="3000" b="1">
                <a:solidFill>
                  <a:schemeClr val="dk1"/>
                </a:solidFill>
                <a:latin typeface="Raleway"/>
                <a:ea typeface="Raleway"/>
                <a:cs typeface="Raleway"/>
                <a:sym typeface="Raleway"/>
              </a:rPr>
              <a:t>How can we use multiculturalism?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85875" y="1714500"/>
            <a:ext cx="8183700" cy="785700"/>
          </a:xfrm>
          <a:prstGeom prst="rect">
            <a:avLst/>
          </a:prstGeom>
        </p:spPr>
        <p:txBody>
          <a:bodyPr lIns="91425" tIns="91425" rIns="91425" bIns="91425" anchor="b" anchorCtr="0">
            <a:noAutofit/>
          </a:bodyPr>
          <a:lstStyle/>
          <a:p>
            <a:pPr>
              <a:spcBef>
                <a:spcPts val="0"/>
              </a:spcBef>
              <a:buNone/>
            </a:pPr>
            <a:r>
              <a:rPr lang="en">
                <a:solidFill>
                  <a:schemeClr val="dk1"/>
                </a:solidFill>
              </a:rPr>
              <a:t>Informational meetings </a:t>
            </a:r>
          </a:p>
        </p:txBody>
      </p:sp>
      <p:sp>
        <p:nvSpPr>
          <p:cNvPr id="73" name="Shape 73"/>
          <p:cNvSpPr txBox="1"/>
          <p:nvPr/>
        </p:nvSpPr>
        <p:spPr>
          <a:xfrm>
            <a:off x="548250" y="2850850"/>
            <a:ext cx="7396199" cy="2093399"/>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Raleway"/>
              <a:buChar char="●"/>
            </a:pPr>
            <a:r>
              <a:rPr lang="en" sz="1800">
                <a:solidFill>
                  <a:srgbClr val="FFFFFF"/>
                </a:solidFill>
                <a:latin typeface="Raleway"/>
                <a:ea typeface="Raleway"/>
                <a:cs typeface="Raleway"/>
                <a:sym typeface="Raleway"/>
              </a:rPr>
              <a:t>Nov 5 (Thursday)</a:t>
            </a:r>
          </a:p>
          <a:p>
            <a:pPr marL="914400" lvl="1" indent="-342900" rtl="0">
              <a:spcBef>
                <a:spcPts val="0"/>
              </a:spcBef>
              <a:buClr>
                <a:srgbClr val="FFFFFF"/>
              </a:buClr>
              <a:buSzPct val="100000"/>
              <a:buFont typeface="Raleway"/>
              <a:buChar char="○"/>
            </a:pPr>
            <a:r>
              <a:rPr lang="en" sz="1800">
                <a:solidFill>
                  <a:srgbClr val="FFFFFF"/>
                </a:solidFill>
                <a:latin typeface="Raleway"/>
                <a:ea typeface="Raleway"/>
                <a:cs typeface="Raleway"/>
                <a:sym typeface="Raleway"/>
              </a:rPr>
              <a:t>AH3113</a:t>
            </a:r>
          </a:p>
          <a:p>
            <a:pPr marL="914400" lvl="1" indent="-342900" rtl="0">
              <a:spcBef>
                <a:spcPts val="0"/>
              </a:spcBef>
              <a:buClr>
                <a:srgbClr val="FFFFFF"/>
              </a:buClr>
              <a:buSzPct val="100000"/>
              <a:buFont typeface="Raleway"/>
              <a:buChar char="○"/>
            </a:pPr>
            <a:r>
              <a:rPr lang="en" sz="1800">
                <a:solidFill>
                  <a:srgbClr val="FFFFFF"/>
                </a:solidFill>
                <a:latin typeface="Raleway"/>
                <a:ea typeface="Raleway"/>
                <a:cs typeface="Raleway"/>
                <a:sym typeface="Raleway"/>
              </a:rPr>
              <a:t>4 - 7 PM </a:t>
            </a:r>
          </a:p>
          <a:p>
            <a:pPr marL="457200" lvl="0" indent="-342900" rtl="0">
              <a:spcBef>
                <a:spcPts val="0"/>
              </a:spcBef>
              <a:buClr>
                <a:srgbClr val="FFFFFF"/>
              </a:buClr>
              <a:buSzPct val="100000"/>
              <a:buFont typeface="Raleway"/>
              <a:buChar char="●"/>
            </a:pPr>
            <a:r>
              <a:rPr lang="en" sz="1800">
                <a:solidFill>
                  <a:srgbClr val="FFFFFF"/>
                </a:solidFill>
                <a:latin typeface="Raleway"/>
                <a:ea typeface="Raleway"/>
                <a:cs typeface="Raleway"/>
                <a:sym typeface="Raleway"/>
              </a:rPr>
              <a:t>Nov 6 (Friday)</a:t>
            </a:r>
          </a:p>
          <a:p>
            <a:pPr marL="914400" lvl="1" indent="-342900" rtl="0">
              <a:spcBef>
                <a:spcPts val="0"/>
              </a:spcBef>
              <a:buClr>
                <a:srgbClr val="FFFFFF"/>
              </a:buClr>
              <a:buSzPct val="100000"/>
              <a:buFont typeface="Raleway"/>
              <a:buChar char="○"/>
            </a:pPr>
            <a:r>
              <a:rPr lang="en" sz="1800">
                <a:solidFill>
                  <a:srgbClr val="FFFFFF"/>
                </a:solidFill>
                <a:latin typeface="Raleway"/>
                <a:ea typeface="Raleway"/>
                <a:cs typeface="Raleway"/>
                <a:sym typeface="Raleway"/>
              </a:rPr>
              <a:t>Physics 146</a:t>
            </a:r>
          </a:p>
          <a:p>
            <a:pPr marL="914400" lvl="1" indent="-342900">
              <a:spcBef>
                <a:spcPts val="0"/>
              </a:spcBef>
              <a:buClr>
                <a:srgbClr val="FFFFFF"/>
              </a:buClr>
              <a:buSzPct val="100000"/>
              <a:buFont typeface="Raleway"/>
              <a:buChar char="○"/>
            </a:pPr>
            <a:r>
              <a:rPr lang="en" sz="1800">
                <a:solidFill>
                  <a:srgbClr val="FFFFFF"/>
                </a:solidFill>
                <a:latin typeface="Raleway"/>
                <a:ea typeface="Raleway"/>
                <a:cs typeface="Raleway"/>
                <a:sym typeface="Raleway"/>
              </a:rPr>
              <a:t>9 - 12 PM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12725" y="1052700"/>
            <a:ext cx="5604000" cy="2087700"/>
          </a:xfrm>
          <a:prstGeom prst="rect">
            <a:avLst/>
          </a:prstGeom>
        </p:spPr>
        <p:txBody>
          <a:bodyPr lIns="91425" tIns="91425" rIns="91425" bIns="91425" anchor="ctr" anchorCtr="0">
            <a:noAutofit/>
          </a:bodyPr>
          <a:lstStyle/>
          <a:p>
            <a:pPr>
              <a:spcBef>
                <a:spcPts val="0"/>
              </a:spcBef>
              <a:buNone/>
            </a:pPr>
            <a:r>
              <a:rPr lang="en"/>
              <a:t>what is intersectional feminism?</a:t>
            </a:r>
          </a:p>
        </p:txBody>
      </p:sp>
      <p:pic>
        <p:nvPicPr>
          <p:cNvPr id="79" name="Shape 79"/>
          <p:cNvPicPr preferRelativeResize="0"/>
          <p:nvPr/>
        </p:nvPicPr>
        <p:blipFill>
          <a:blip r:embed="rId3">
            <a:alphaModFix/>
          </a:blip>
          <a:stretch>
            <a:fillRect/>
          </a:stretch>
        </p:blipFill>
        <p:spPr>
          <a:xfrm>
            <a:off x="4503848" y="551850"/>
            <a:ext cx="4515074" cy="37637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196174" y="1538575"/>
            <a:ext cx="8751649" cy="17738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90250" y="526350"/>
            <a:ext cx="6952500" cy="1149900"/>
          </a:xfrm>
          <a:prstGeom prst="rect">
            <a:avLst/>
          </a:prstGeom>
        </p:spPr>
        <p:txBody>
          <a:bodyPr lIns="91425" tIns="91425" rIns="91425" bIns="91425" anchor="ctr" anchorCtr="0">
            <a:noAutofit/>
          </a:bodyPr>
          <a:lstStyle/>
          <a:p>
            <a:pPr>
              <a:spcBef>
                <a:spcPts val="0"/>
              </a:spcBef>
              <a:buNone/>
            </a:pPr>
            <a:r>
              <a:rPr lang="en">
                <a:latin typeface="Amatic SC"/>
                <a:ea typeface="Amatic SC"/>
                <a:cs typeface="Amatic SC"/>
                <a:sym typeface="Amatic SC"/>
              </a:rPr>
              <a:t>privilege vs systematic advantage</a:t>
            </a:r>
          </a:p>
        </p:txBody>
      </p:sp>
      <p:sp>
        <p:nvSpPr>
          <p:cNvPr id="90" name="Shape 90"/>
          <p:cNvSpPr txBox="1">
            <a:spLocks noGrp="1"/>
          </p:cNvSpPr>
          <p:nvPr>
            <p:ph type="title" idx="2"/>
          </p:nvPr>
        </p:nvSpPr>
        <p:spPr>
          <a:xfrm>
            <a:off x="680175" y="2017200"/>
            <a:ext cx="6952500" cy="2473500"/>
          </a:xfrm>
          <a:prstGeom prst="rect">
            <a:avLst/>
          </a:prstGeom>
        </p:spPr>
        <p:txBody>
          <a:bodyPr lIns="91425" tIns="91425" rIns="91425" bIns="91425" anchor="ctr" anchorCtr="0">
            <a:noAutofit/>
          </a:bodyPr>
          <a:lstStyle/>
          <a:p>
            <a:pPr rtl="0">
              <a:spcBef>
                <a:spcPts val="0"/>
              </a:spcBef>
              <a:buNone/>
            </a:pPr>
            <a:r>
              <a:rPr lang="en" sz="3000">
                <a:latin typeface="Amatic SC"/>
                <a:ea typeface="Amatic SC"/>
                <a:cs typeface="Amatic SC"/>
                <a:sym typeface="Amatic SC"/>
              </a:rPr>
              <a:t>privilege:  suggests it is something to be desired</a:t>
            </a:r>
          </a:p>
          <a:p>
            <a:pPr rtl="0">
              <a:spcBef>
                <a:spcPts val="0"/>
              </a:spcBef>
              <a:buNone/>
            </a:pPr>
            <a:endParaRPr sz="3000">
              <a:latin typeface="Amatic SC"/>
              <a:ea typeface="Amatic SC"/>
              <a:cs typeface="Amatic SC"/>
              <a:sym typeface="Amatic SC"/>
            </a:endParaRPr>
          </a:p>
          <a:p>
            <a:pPr lvl="0" rtl="0">
              <a:spcBef>
                <a:spcPts val="0"/>
              </a:spcBef>
              <a:buNone/>
            </a:pPr>
            <a:r>
              <a:rPr lang="en" sz="3000">
                <a:latin typeface="Amatic SC"/>
                <a:ea typeface="Amatic SC"/>
                <a:cs typeface="Amatic SC"/>
                <a:sym typeface="Amatic SC"/>
              </a:rPr>
              <a:t>systematic advantage:  describes how the over all system is designed so that some people are benefiting from it while others are being oppressed.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2206650" y="180200"/>
            <a:ext cx="5143499" cy="45356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subTitle" idx="1"/>
          </p:nvPr>
        </p:nvSpPr>
        <p:spPr>
          <a:xfrm>
            <a:off x="419800" y="3995925"/>
            <a:ext cx="8183700" cy="861000"/>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https://youtu.be/yTvakFCs8No</a:t>
            </a:r>
          </a:p>
        </p:txBody>
      </p:sp>
      <p:sp>
        <p:nvSpPr>
          <p:cNvPr id="101" name="Shape 101">
            <a:hlinkClick r:id=""/>
          </p:cNvPr>
          <p:cNvSpPr/>
          <p:nvPr/>
        </p:nvSpPr>
        <p:spPr>
          <a:xfrm>
            <a:off x="1893850" y="467050"/>
            <a:ext cx="4572000" cy="3429000"/>
          </a:xfrm>
          <a:prstGeom prst="rect">
            <a:avLst/>
          </a:prstGeom>
          <a:blipFill>
            <a:blip r:embed="rId4">
              <a:alphaModFix/>
            </a:blip>
            <a:stretch>
              <a:fillRect/>
            </a:stretch>
          </a:blipFill>
          <a:ln>
            <a:noFill/>
          </a:ln>
        </p:spPr>
      </p:sp>
    </p:spTree>
  </p:cSld>
  <p:clrMapOvr>
    <a:masterClrMapping/>
  </p:clrMapOvr>
  <p:transition spd="slow">
    <p:cut/>
  </p:transition>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On-screen Show (16:9)</PresentationFormat>
  <Paragraphs>62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Verdana</vt:lpstr>
      <vt:lpstr>Raleway</vt:lpstr>
      <vt:lpstr>Arial</vt:lpstr>
      <vt:lpstr>Source Sans Pro</vt:lpstr>
      <vt:lpstr>Amatic SC</vt:lpstr>
      <vt:lpstr>plum</vt:lpstr>
      <vt:lpstr>PowerPoint Presentation</vt:lpstr>
      <vt:lpstr>Announcements  </vt:lpstr>
      <vt:lpstr>International Student Volunteers</vt:lpstr>
      <vt:lpstr>Informational meetings </vt:lpstr>
      <vt:lpstr>what is intersectional feminism?</vt:lpstr>
      <vt:lpstr>PowerPoint Presentation</vt:lpstr>
      <vt:lpstr>privilege vs systematic advantage</vt:lpstr>
      <vt:lpstr>PowerPoint Presentation</vt:lpstr>
      <vt:lpstr>PowerPoint Presentation</vt:lpstr>
      <vt:lpstr>What are some systematic advantages you experience?</vt:lpstr>
      <vt:lpstr>what are some systematic disadvantages you face?</vt:lpstr>
      <vt:lpstr>feminism: the advocacy of women’s rights on the grounds of social, political, and economic equality to men</vt:lpstr>
      <vt:lpstr>What is intersectionality?</vt:lpstr>
      <vt:lpstr>7 things you should know about feminism</vt:lpstr>
      <vt:lpstr>tool for analysis, advocacy and policy development how gender can intersect with other identities how do they contribute to oppression and privilege </vt:lpstr>
      <vt:lpstr>PowerPoint Presentation</vt:lpstr>
      <vt:lpstr>think of a situation in which a person’s  intersection of identities may leave leave at a disadvantage?</vt:lpstr>
      <vt:lpstr>PowerPoint Presentation</vt:lpstr>
      <vt:lpstr>Rape Culture</vt:lpstr>
      <vt:lpstr>rape culture: is a setting in which rape is pervasive and normalized due to societal attitudes towards gender and sexuality</vt:lpstr>
      <vt:lpstr>can you think of example that perpetuate rape culture</vt:lpstr>
      <vt:lpstr>what can you do to stop rape culture?</vt:lpstr>
      <vt:lpstr>PowerPoint Presentation</vt:lpstr>
      <vt:lpstr>PowerPoint Presentation</vt:lpstr>
      <vt:lpstr>#SAYHERNAME</vt:lpstr>
      <vt:lpstr>Hyper-masculinity and toxic masculinity</vt:lpstr>
      <vt:lpstr>We teach boys to be afraid of fear, of weakness, of vulnerability. We teach them to mask their true selves, because they have to be, in Nigerian-speak—a hard man.  </vt:lpstr>
      <vt:lpstr>PowerPoint Presentation</vt:lpstr>
      <vt:lpstr>take home message: gender should not be a default reason as to why you should or should not do or be something</vt:lpstr>
      <vt:lpstr>FREE FOOD!  Interested in becoming a Psychologist?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Villanueva</dc:creator>
  <cp:lastModifiedBy>Elizabeth Villanueva</cp:lastModifiedBy>
  <cp:revision>1</cp:revision>
  <dcterms:modified xsi:type="dcterms:W3CDTF">2015-11-11T00:15:03Z</dcterms:modified>
</cp:coreProperties>
</file>