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aleway"/>
      <p:regular r:id="rId26"/>
      <p:bold r:id="rId27"/>
      <p:italic r:id="rId28"/>
      <p:boldItalic r:id="rId29"/>
    </p:embeddedFont>
    <p:embeddedFont>
      <p:font typeface="Lat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Raleway-regular.fntdata"/><Relationship Id="rId25" Type="http://schemas.openxmlformats.org/officeDocument/2006/relationships/slide" Target="slides/slide20.xml"/><Relationship Id="rId28" Type="http://schemas.openxmlformats.org/officeDocument/2006/relationships/font" Target="fonts/Raleway-italic.fntdata"/><Relationship Id="rId27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.fntdata"/><Relationship Id="rId30" Type="http://schemas.openxmlformats.org/officeDocument/2006/relationships/font" Target="fonts/Lato-regular.fntdata"/><Relationship Id="rId11" Type="http://schemas.openxmlformats.org/officeDocument/2006/relationships/slide" Target="slides/slide6.xml"/><Relationship Id="rId33" Type="http://schemas.openxmlformats.org/officeDocument/2006/relationships/font" Target="fonts/Lato-boldItalic.fntdata"/><Relationship Id="rId10" Type="http://schemas.openxmlformats.org/officeDocument/2006/relationships/slide" Target="slides/slide5.xml"/><Relationship Id="rId32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hape 5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" name="Shape 56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Shape 58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" name="Shape 6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Shape 64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hape 67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" name="Shape 68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" name="Shape 6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" name="Shape 7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hape 7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" name="Shape 7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" name="Shape 76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Shape 7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79" name="Shape 79"/>
          <p:cNvSpPr txBox="1"/>
          <p:nvPr>
            <p:ph idx="2" type="body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hape 8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6" name="Shape 86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9500" y="1846803"/>
            <a:ext cx="2808000" cy="2806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Shape 9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" name="Shape 91"/>
          <p:cNvSpPr txBox="1"/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95" name="Shape 9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6" name="Shape 96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" type="subTitle"/>
          </p:nvPr>
        </p:nvSpPr>
        <p:spPr>
          <a:xfrm>
            <a:off x="265500" y="2735370"/>
            <a:ext cx="4045200" cy="1345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98" name="Shape 9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Shape 10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" name="Shape 10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3" name="Shape 103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Shape 10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" name="Shape 10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8" name="Shape 108"/>
          <p:cNvSpPr txBox="1"/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6206B6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Relationship Id="rId4" Type="http://schemas.openxmlformats.org/officeDocument/2006/relationships/image" Target="../media/image0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png"/><Relationship Id="rId4" Type="http://schemas.openxmlformats.org/officeDocument/2006/relationships/hyperlink" Target="http://www.namiwalks.org/SanDiegoCounty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ctrTitle"/>
          </p:nvPr>
        </p:nvSpPr>
        <p:spPr>
          <a:xfrm>
            <a:off x="373650" y="400375"/>
            <a:ext cx="9006300" cy="16764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6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Welcome Back Change Agents!</a:t>
            </a:r>
          </a:p>
        </p:txBody>
      </p:sp>
      <p:pic>
        <p:nvPicPr>
          <p:cNvPr descr="CSCC LOGO.jpg"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4564" y="1570200"/>
            <a:ext cx="4453174" cy="288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354625" y="2342575"/>
            <a:ext cx="2874900" cy="23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Follow us on Instagram: </a:t>
            </a:r>
            <a:r>
              <a:rPr b="1" lang="en">
                <a:solidFill>
                  <a:srgbClr val="FFFFFF"/>
                </a:solidFill>
              </a:rPr>
              <a:t>@cscc_sdsu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… and like us on Facebook: </a:t>
            </a:r>
            <a:r>
              <a:rPr b="1" lang="en">
                <a:solidFill>
                  <a:srgbClr val="FFFFFF"/>
                </a:solidFill>
              </a:rPr>
              <a:t>www.facebook.com/sdsucscc/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… and check out our website: 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csccsdsu.weebly.com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… </a:t>
            </a:r>
            <a:r>
              <a:rPr lang="en">
                <a:solidFill>
                  <a:srgbClr val="FFFFFF"/>
                </a:solidFill>
              </a:rPr>
              <a:t>and this is our email: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cscc.sdsu@gmail.com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/>
        </p:nvSpPr>
        <p:spPr>
          <a:xfrm>
            <a:off x="394675" y="376050"/>
            <a:ext cx="6675600" cy="40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Requirements of all Officers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Char char="●"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Minimum 2 hour commitment during the school week (3 hours bi-weekly for COESC Representatives)</a:t>
            </a:r>
          </a:p>
          <a:p>
            <a:pPr indent="-342900" lvl="1" marL="914400" rtl="0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Char char="○"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General body meeting: 1 hour</a:t>
            </a:r>
          </a:p>
          <a:p>
            <a:pPr indent="-342900" lvl="1" marL="914400" rtl="0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Char char="○"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Officer meeting: 1 hour</a:t>
            </a:r>
          </a:p>
          <a:p>
            <a:pPr indent="-342900" lvl="1" marL="914400" rtl="0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Char char="○"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*COESC Reps: 1 hour every other week</a:t>
            </a:r>
          </a:p>
          <a:p>
            <a:pPr indent="-3429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●"/>
            </a:pPr>
            <a:r>
              <a:rPr b="1" lang="en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Attain active status both semesters as an officer</a:t>
            </a:r>
          </a:p>
          <a:p>
            <a:pPr indent="-3429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●"/>
            </a:pPr>
            <a:r>
              <a:rPr b="1" lang="en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Be accountable for upholding the standards of the club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/>
        </p:nvSpPr>
        <p:spPr>
          <a:xfrm>
            <a:off x="272475" y="408525"/>
            <a:ext cx="7901700" cy="44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CSCC President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Char char="●"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Preside over all Executive Board and regular membership meetings.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Char char="●"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Call all special meetings.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Char char="●"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Sign all financial documents of the organization (mandatory).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Char char="●"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Represent the Counseling and Social Change Club to the student body and community.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Char char="●"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Make sure the executive board is doing their duties and are having clear communication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Skills needed: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Leadership, assertion, patience, compassion, communication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/>
        </p:nvSpPr>
        <p:spPr>
          <a:xfrm>
            <a:off x="171850" y="358225"/>
            <a:ext cx="8756100" cy="43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CSCC Vice President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Char char="●"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Act as the President should the President for any reason be unable to carry out the Presidential duties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Char char="●"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Assist the President in administering the business of the executive 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Char char="●"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Works closely with president to create/organize events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Char char="●"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Be accountable for upholding the standards of the club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683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●"/>
            </a:pPr>
            <a:r>
              <a:rPr b="1"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Skills needed:</a:t>
            </a:r>
          </a:p>
          <a:p>
            <a:pPr indent="-3683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○"/>
            </a:pPr>
            <a:r>
              <a:rPr b="1"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Clear communication</a:t>
            </a:r>
          </a:p>
          <a:p>
            <a:pPr indent="-3683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○"/>
            </a:pPr>
            <a:r>
              <a:rPr b="1"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Time management</a:t>
            </a:r>
          </a:p>
          <a:p>
            <a:pPr indent="-3683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○"/>
            </a:pPr>
            <a:r>
              <a:rPr b="1"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Leadership &amp; Organization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/>
        </p:nvSpPr>
        <p:spPr>
          <a:xfrm>
            <a:off x="171875" y="284075"/>
            <a:ext cx="5954400" cy="46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CSCC Treasurer</a:t>
            </a:r>
          </a:p>
          <a:p>
            <a:pPr indent="-3683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●"/>
            </a:pPr>
            <a:r>
              <a:rPr b="1"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Balance the AS Bank Account</a:t>
            </a:r>
          </a:p>
          <a:p>
            <a:pPr indent="-3683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○"/>
            </a:pPr>
            <a:r>
              <a:rPr b="1"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Process payments and  reimbursements </a:t>
            </a:r>
          </a:p>
          <a:p>
            <a:pPr indent="-3683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○"/>
            </a:pPr>
            <a:r>
              <a:rPr b="1"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Make deposits and withdrawals </a:t>
            </a:r>
            <a:r>
              <a:rPr b="1"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</a:p>
          <a:p>
            <a:pPr indent="-3683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○"/>
            </a:pPr>
            <a:r>
              <a:rPr b="1"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Go to AS Banking </a:t>
            </a:r>
            <a:r>
              <a:rPr b="1"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trainings</a:t>
            </a:r>
            <a:r>
              <a:rPr b="1"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</a:p>
          <a:p>
            <a:pPr indent="-3683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●"/>
            </a:pPr>
            <a:r>
              <a:rPr b="1"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Manage the yearly budget from College of Education</a:t>
            </a:r>
          </a:p>
          <a:p>
            <a:pPr indent="-3683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●"/>
            </a:pPr>
            <a:r>
              <a:rPr b="1"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Organize fundraising events </a:t>
            </a:r>
          </a:p>
          <a:p>
            <a:pPr indent="-3683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●"/>
            </a:pPr>
            <a:r>
              <a:rPr b="1"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Collect dues from members and deposit them to our bank account in a timely manner </a:t>
            </a:r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1600" y="724924"/>
            <a:ext cx="2712924" cy="333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/>
        </p:nvSpPr>
        <p:spPr>
          <a:xfrm>
            <a:off x="376200" y="370700"/>
            <a:ext cx="8435700" cy="43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●"/>
            </a:pPr>
            <a:r>
              <a:rPr b="1"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Skills needed:</a:t>
            </a:r>
          </a:p>
          <a:p>
            <a:pPr indent="-3683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○"/>
            </a:pPr>
            <a:r>
              <a:rPr b="1"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Organizational Skills - need to be able to keep your own transaction records and be ready to share accurate financial information at executive meetings </a:t>
            </a:r>
          </a:p>
          <a:p>
            <a:pPr indent="-3683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○"/>
            </a:pPr>
            <a:r>
              <a:rPr b="1"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Time management - need to be able to walk to the AS office to make deposits, withdrawals and request checks</a:t>
            </a:r>
          </a:p>
          <a:p>
            <a:pPr indent="-3683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○"/>
            </a:pPr>
            <a:r>
              <a:rPr b="1"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Communication Skills- need to be able to maintain a good relationship with AS banking, fundraising connections, vendors, the College of Education and other organizations we do financial business with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/>
        </p:nvSpPr>
        <p:spPr>
          <a:xfrm>
            <a:off x="171850" y="358225"/>
            <a:ext cx="6675600" cy="46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CSCC Secretary</a:t>
            </a:r>
          </a:p>
          <a:p>
            <a:pPr indent="-3683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●"/>
            </a:pPr>
            <a:r>
              <a:rPr b="1"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Keep track of membership points/</a:t>
            </a:r>
            <a:r>
              <a:rPr b="1"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attendance</a:t>
            </a:r>
            <a:r>
              <a:rPr b="1"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at socials, community </a:t>
            </a:r>
            <a:r>
              <a:rPr b="1"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service</a:t>
            </a:r>
            <a:r>
              <a:rPr b="1"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 general meetings, etc.</a:t>
            </a:r>
          </a:p>
          <a:p>
            <a:pPr indent="-3683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●"/>
            </a:pPr>
            <a:r>
              <a:rPr b="1"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Create powerpoints for general meetings</a:t>
            </a:r>
          </a:p>
          <a:p>
            <a:pPr indent="-3683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●"/>
            </a:pPr>
            <a:r>
              <a:rPr b="1"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Create weekly emails with announcements</a:t>
            </a:r>
          </a:p>
          <a:p>
            <a:pPr indent="-3683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●"/>
            </a:pPr>
            <a:r>
              <a:rPr b="1"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Skills needed:</a:t>
            </a:r>
          </a:p>
          <a:p>
            <a:pPr indent="-3683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○"/>
            </a:pPr>
            <a:r>
              <a:rPr b="1"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Computer skills (ie. typing, excel, powerpoint) </a:t>
            </a:r>
          </a:p>
          <a:p>
            <a:pPr indent="-3683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○"/>
            </a:pPr>
            <a:r>
              <a:rPr b="1"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Google drive </a:t>
            </a:r>
          </a:p>
          <a:p>
            <a:pPr indent="-3683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○"/>
            </a:pPr>
            <a:r>
              <a:rPr b="1"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Emails </a:t>
            </a:r>
          </a:p>
          <a:p>
            <a:pPr indent="-3683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○"/>
            </a:pPr>
            <a:r>
              <a:rPr b="1"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Organization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/>
        </p:nvSpPr>
        <p:spPr>
          <a:xfrm>
            <a:off x="171850" y="268800"/>
            <a:ext cx="7377300" cy="46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CSCC Campus Representative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Char char="●"/>
            </a:pPr>
            <a:r>
              <a:rPr b="1" lang="en"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Attend College of Education council meetings (bi-weekly)</a:t>
            </a:r>
          </a:p>
          <a:p>
            <a:pPr indent="-336550" lvl="1" marL="9144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Char char="○"/>
            </a:pPr>
            <a:r>
              <a:rPr b="1" lang="en"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Really important! We lose money for every meeting missed.</a:t>
            </a:r>
          </a:p>
          <a:p>
            <a:pPr indent="-33655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Char char="●"/>
            </a:pPr>
            <a:r>
              <a:rPr b="1" lang="en"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Outreach to other organizations on campus</a:t>
            </a:r>
          </a:p>
          <a:p>
            <a:pPr indent="-336550" lvl="1" marL="9144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Char char="○"/>
            </a:pPr>
            <a:r>
              <a:rPr b="1" lang="en"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PLSC</a:t>
            </a:r>
          </a:p>
          <a:p>
            <a:pPr indent="-33655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Char char="●"/>
            </a:pPr>
            <a:r>
              <a:rPr b="1" lang="en"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Coordinate campus outreach (promote our organization to help its growth)</a:t>
            </a:r>
          </a:p>
          <a:p>
            <a:pPr indent="-33655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Char char="●"/>
            </a:pPr>
            <a:r>
              <a:rPr b="1" lang="en"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Create events to raise awareness on counseling, cultural competence or social justice issues/concerns </a:t>
            </a:r>
          </a:p>
          <a:p>
            <a:pPr indent="-336550" lvl="1" marL="9144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Char char="○"/>
            </a:pPr>
            <a:r>
              <a:rPr b="1" lang="en"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Provide training opportunities for club ambassadors (ex: QPR trainings, cpr/first aid, mental aid first health etc…) </a:t>
            </a:r>
          </a:p>
          <a:p>
            <a:pPr indent="-33655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Char char="●"/>
            </a:pPr>
            <a:r>
              <a:rPr b="1" lang="en"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Be accountable for upholding the standards of the club</a:t>
            </a:r>
          </a:p>
          <a:p>
            <a:pPr indent="-33655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●"/>
            </a:pPr>
            <a:r>
              <a:rPr b="1" lang="en" sz="17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Skills needed: punctuality,  reliability, organizational skills, teamwork, and relational skills.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/>
        </p:nvSpPr>
        <p:spPr>
          <a:xfrm>
            <a:off x="171850" y="105050"/>
            <a:ext cx="66756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CSCC Community Representative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171850" y="872725"/>
            <a:ext cx="8329500" cy="4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Section 5. The duties of the </a:t>
            </a:r>
            <a:r>
              <a:rPr b="1" lang="en" sz="1800" u="sng">
                <a:solidFill>
                  <a:srgbClr val="FFFFFF"/>
                </a:solidFill>
              </a:rPr>
              <a:t>Community Relations Representative</a:t>
            </a:r>
            <a:r>
              <a:rPr lang="en" sz="1800">
                <a:solidFill>
                  <a:srgbClr val="FFFFFF"/>
                </a:solidFill>
              </a:rPr>
              <a:t> shall be: 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800">
                <a:solidFill>
                  <a:srgbClr val="FFFFFF"/>
                </a:solidFill>
              </a:rPr>
              <a:t>Look for involvement opportunities in the community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800">
                <a:solidFill>
                  <a:srgbClr val="FFFFFF"/>
                </a:solidFill>
              </a:rPr>
              <a:t>Outreach to organizations off campus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800">
                <a:solidFill>
                  <a:srgbClr val="FFFFFF"/>
                </a:solidFill>
              </a:rPr>
              <a:t>Look for community service opportunities/Resources (ex: school events, community events etc.)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800">
                <a:solidFill>
                  <a:srgbClr val="FFFFFF"/>
                </a:solidFill>
              </a:rPr>
              <a:t>Internship opportunities 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800">
                <a:solidFill>
                  <a:srgbClr val="FFFFFF"/>
                </a:solidFill>
              </a:rPr>
              <a:t>Community health center tours, offices and more.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800">
                <a:solidFill>
                  <a:srgbClr val="FFFFFF"/>
                </a:solidFill>
              </a:rPr>
              <a:t>Be accountable for upholding the standards of the club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Skills needed: Patience, Flexibility, Planning, Research, Creativity, 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171850" y="358225"/>
            <a:ext cx="8590500" cy="45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CSCC Historian</a:t>
            </a:r>
          </a:p>
          <a:p>
            <a:pPr indent="-3683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●"/>
            </a:pPr>
            <a:r>
              <a:rPr b="1"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 charge of social media/ other media relations (Instagram, facebook, club website)</a:t>
            </a:r>
          </a:p>
          <a:p>
            <a:pPr indent="-3683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●"/>
            </a:pPr>
            <a:r>
              <a:rPr b="1"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Advertising events and upcoming meetings on social media</a:t>
            </a:r>
          </a:p>
          <a:p>
            <a:pPr indent="-3683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●"/>
            </a:pPr>
            <a:r>
              <a:rPr b="1"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Editing website and inputting meeting minute powerpoints</a:t>
            </a:r>
          </a:p>
          <a:p>
            <a:pPr indent="-3683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●"/>
            </a:pPr>
            <a:r>
              <a:rPr b="1"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Take photographs at events, fundraisers, meetings</a:t>
            </a:r>
          </a:p>
          <a:p>
            <a:pPr indent="-3683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●"/>
            </a:pPr>
            <a:r>
              <a:rPr b="1"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Create end of year banquet slideshow</a:t>
            </a:r>
          </a:p>
          <a:p>
            <a:pPr indent="-3683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●"/>
            </a:pPr>
            <a:r>
              <a:rPr b="1"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Be accountable for upholding the standards of the club</a:t>
            </a:r>
          </a:p>
          <a:p>
            <a:pPr indent="-3683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●"/>
            </a:pPr>
            <a:r>
              <a:rPr b="1"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Skills needed: Creativity, website editing, organization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/>
        </p:nvSpPr>
        <p:spPr>
          <a:xfrm>
            <a:off x="1187850" y="358225"/>
            <a:ext cx="6675600" cy="40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New Officer Elections are on </a:t>
            </a:r>
            <a:r>
              <a:rPr b="1" lang="en" sz="3000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April 6th</a:t>
            </a: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from 7:00 pm - 9:00 pm (location TDB)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6237" y="2337926"/>
            <a:ext cx="2191525" cy="206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843250" y="413050"/>
            <a:ext cx="8100000" cy="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6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Ice Breaker Time...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2883850" y="2424625"/>
            <a:ext cx="2807400" cy="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375" y="1722384"/>
            <a:ext cx="3454225" cy="25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0800" y="1673899"/>
            <a:ext cx="2687599" cy="268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/>
        </p:nvSpPr>
        <p:spPr>
          <a:xfrm>
            <a:off x="1187850" y="358225"/>
            <a:ext cx="6675600" cy="40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Questions? :D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b="1" sz="4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Don’t forget to fill out the interest form for an officer position found at the bottom of our newsletter!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6150" y="106050"/>
            <a:ext cx="3698550" cy="493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66625" y="139650"/>
            <a:ext cx="47304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Join us as we host our 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2nd Annual Post-Modern Social Justice Symposium</a:t>
            </a:r>
            <a:r>
              <a:rPr b="1"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!!!!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>
              <a:spcBef>
                <a:spcPts val="0"/>
              </a:spcBef>
              <a:buNone/>
            </a:pPr>
            <a:r>
              <a:rPr b="1"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WHEN: April 14th (12 - 6pm)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WHERE: </a:t>
            </a:r>
            <a:r>
              <a:rPr b="1" lang="en" sz="23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Student Union Theatre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23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>
              <a:spcBef>
                <a:spcPts val="0"/>
              </a:spcBef>
              <a:buNone/>
            </a:pPr>
            <a:r>
              <a:rPr b="1" i="1" lang="en" sz="23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*Be sure to register ASAP as space is limited!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23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 sz="23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171850" y="358225"/>
            <a:ext cx="5078100" cy="46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Upcoming Events: 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69850" lvl="0" marL="0" rtl="0">
              <a:lnSpc>
                <a:spcPct val="150000"/>
              </a:lnSpc>
              <a:spcBef>
                <a:spcPts val="0"/>
              </a:spcBef>
              <a:buSzPct val="36666"/>
              <a:buNone/>
            </a:pPr>
            <a:r>
              <a:rPr b="1" lang="en" sz="3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1.</a:t>
            </a:r>
            <a:r>
              <a:rPr b="1"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 </a:t>
            </a:r>
            <a:r>
              <a:rPr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Wednesday, March 22nd </a:t>
            </a:r>
          </a:p>
          <a:p>
            <a:pPr indent="-69850" lvl="0" marL="0" rtl="0">
              <a:lnSpc>
                <a:spcPct val="150000"/>
              </a:lnSpc>
              <a:spcBef>
                <a:spcPts val="0"/>
              </a:spcBef>
              <a:buSzPct val="50000"/>
              <a:buNone/>
            </a:pPr>
            <a:r>
              <a:rPr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(3:30pm - 6:30pm):</a:t>
            </a:r>
          </a:p>
          <a:p>
            <a:pPr indent="-69850" lvl="0" marL="0" rtl="0">
              <a:lnSpc>
                <a:spcPct val="150000"/>
              </a:lnSpc>
              <a:spcBef>
                <a:spcPts val="0"/>
              </a:spcBef>
              <a:buSzPct val="50000"/>
              <a:buNone/>
            </a:pPr>
            <a:r>
              <a:rPr b="1" lang="en" sz="2200" u="sng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University Vote on SDSU Mascot </a:t>
            </a:r>
          </a:p>
          <a:p>
            <a:pPr indent="-69850" lvl="0" marL="0" rtl="0">
              <a:lnSpc>
                <a:spcPct val="150000"/>
              </a:lnSpc>
              <a:spcBef>
                <a:spcPts val="0"/>
              </a:spcBef>
              <a:buSzPct val="36666"/>
              <a:buNone/>
            </a:pPr>
            <a:r>
              <a:rPr b="1" lang="en" sz="3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2. </a:t>
            </a:r>
            <a:r>
              <a:rPr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March 20-23rd (24/7): </a:t>
            </a:r>
          </a:p>
          <a:p>
            <a:pPr indent="-69850" lvl="0" marL="0" rtl="0">
              <a:lnSpc>
                <a:spcPct val="150000"/>
              </a:lnSpc>
              <a:spcBef>
                <a:spcPts val="0"/>
              </a:spcBef>
              <a:buSzPct val="50000"/>
              <a:buNone/>
            </a:pPr>
            <a:r>
              <a:rPr b="1" lang="en" sz="2200" u="sng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Mock Israeli Apartheid Wall 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1099" y="424849"/>
            <a:ext cx="4079049" cy="407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5162" y="72450"/>
            <a:ext cx="5377523" cy="403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487800" y="4277375"/>
            <a:ext cx="81684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</a:rPr>
              <a:t>Source: SDSU Students for Justice in Palestine Facebook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/>
        </p:nvSpPr>
        <p:spPr>
          <a:xfrm>
            <a:off x="171850" y="358225"/>
            <a:ext cx="6675600" cy="40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Upcoming Events: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3.</a:t>
            </a:r>
            <a:r>
              <a:rPr lang="en"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 April 3rd-7th: </a:t>
            </a:r>
          </a:p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</a:t>
            </a:r>
            <a:r>
              <a:rPr b="1" lang="en" sz="2200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Public Health Week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SzPct val="36666"/>
              <a:buNone/>
            </a:pPr>
            <a:r>
              <a:rPr b="1" lang="en" sz="3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4</a:t>
            </a:r>
            <a:r>
              <a:rPr b="1" lang="en" sz="3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r>
              <a:rPr b="1"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Thursday, April 6th (7-9pm): </a:t>
            </a:r>
          </a:p>
          <a:p>
            <a:pPr indent="387350" lvl="0" marL="0" rtl="0">
              <a:lnSpc>
                <a:spcPct val="115000"/>
              </a:lnSpc>
              <a:spcBef>
                <a:spcPts val="0"/>
              </a:spcBef>
              <a:buSzPct val="50000"/>
              <a:buNone/>
            </a:pPr>
            <a:r>
              <a:rPr b="1" lang="en" sz="2200" u="sng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New Officer Elections!!! </a:t>
            </a:r>
            <a:r>
              <a:rPr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6875" y="135162"/>
            <a:ext cx="3198024" cy="487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224" y="405575"/>
            <a:ext cx="7191549" cy="16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186550" y="2185325"/>
            <a:ext cx="8834700" cy="28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2200" u="sng">
                <a:solidFill>
                  <a:schemeClr val="lt1"/>
                </a:solidFill>
              </a:rPr>
              <a:t>WHAT:</a:t>
            </a:r>
            <a:r>
              <a:rPr b="1" lang="en" sz="2200">
                <a:solidFill>
                  <a:schemeClr val="lt1"/>
                </a:solidFill>
              </a:rPr>
              <a:t> NAMI Walk of San Diego County  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2200" u="sng">
                <a:solidFill>
                  <a:schemeClr val="lt1"/>
                </a:solidFill>
              </a:rPr>
              <a:t>WHEN:</a:t>
            </a:r>
            <a:r>
              <a:rPr b="1" lang="en" sz="2200">
                <a:solidFill>
                  <a:schemeClr val="lt1"/>
                </a:solidFill>
              </a:rPr>
              <a:t> Saturday, April 29th 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2200" u="sng">
                <a:solidFill>
                  <a:schemeClr val="lt1"/>
                </a:solidFill>
              </a:rPr>
              <a:t>WHERE:</a:t>
            </a:r>
            <a:r>
              <a:rPr b="1" lang="en" sz="2200">
                <a:solidFill>
                  <a:schemeClr val="lt1"/>
                </a:solidFill>
              </a:rPr>
              <a:t> NTC Park 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200">
              <a:solidFill>
                <a:schemeClr val="lt1"/>
              </a:solidFill>
            </a:endParaRPr>
          </a:p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50000"/>
              <a:buFont typeface="Arial"/>
              <a:buNone/>
            </a:pPr>
            <a:r>
              <a:rPr b="1" lang="en" sz="2200">
                <a:solidFill>
                  <a:schemeClr val="lt1"/>
                </a:solidFill>
              </a:rPr>
              <a:t>Register at</a:t>
            </a:r>
            <a:r>
              <a:rPr lang="en" sz="2200">
                <a:solidFill>
                  <a:schemeClr val="lt1"/>
                </a:solidFill>
              </a:rPr>
              <a:t> </a:t>
            </a:r>
            <a:r>
              <a:rPr lang="en" sz="2200" u="sng">
                <a:solidFill>
                  <a:schemeClr val="lt1"/>
                </a:solidFill>
                <a:hlinkClick r:id="rId4"/>
              </a:rPr>
              <a:t>www.NAMIWalks.org/SanDiegoCounty</a:t>
            </a:r>
            <a:r>
              <a:rPr lang="en" sz="2200">
                <a:solidFill>
                  <a:schemeClr val="lt1"/>
                </a:solidFill>
              </a:rPr>
              <a:t> 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When registering be sure to select the </a:t>
            </a:r>
            <a:r>
              <a:rPr b="1" i="1" lang="en" sz="1800">
                <a:solidFill>
                  <a:schemeClr val="lt1"/>
                </a:solidFill>
              </a:rPr>
              <a:t>Counseling and Social Change Club Team</a:t>
            </a:r>
            <a:r>
              <a:rPr lang="en" sz="1800">
                <a:solidFill>
                  <a:schemeClr val="lt1"/>
                </a:solidFill>
              </a:rPr>
              <a:t>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73899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>
            <p:ph type="title"/>
          </p:nvPr>
        </p:nvSpPr>
        <p:spPr>
          <a:xfrm>
            <a:off x="4227900" y="152300"/>
            <a:ext cx="4569000" cy="483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900"/>
              <a:t>Turning Passion into Action: The Story of a Citizen Environmental Activist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Erin Schrode is a citizen environmental activist, social entrepreneur and storyteller. Erin is a leading voice on sustainability, social impact and millennials and a vocal advocate for environmental action, public health and equal justice. She co-founded Turning</a:t>
            </a:r>
            <a:br>
              <a:rPr lang="en" sz="1800"/>
            </a:br>
            <a:r>
              <a:rPr lang="en" sz="1800"/>
              <a:t>Green in 2005, an eco-education and action platform to inspire, educate and mobilize millions of students and the global public.</a:t>
            </a:r>
          </a:p>
          <a:p>
            <a:pPr indent="-342900" lvl="0" marL="457200">
              <a:spcBef>
                <a:spcPts val="0"/>
              </a:spcBef>
              <a:buSzPct val="100000"/>
              <a:buChar char="●"/>
            </a:pPr>
            <a:r>
              <a:rPr lang="en" sz="1800" u="sng"/>
              <a:t>Tomorrow! (3/22) 12:00-2:00 at the Theater, Aztec Student Union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2111100" y="384950"/>
            <a:ext cx="5496300" cy="40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CSCC Officer Panel</a:t>
            </a:r>
          </a:p>
          <a:p>
            <a:pPr indent="-6985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6985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3635" y="1335500"/>
            <a:ext cx="5268633" cy="309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