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5143500" cx="9144000"/>
  <p:notesSz cx="6858000" cy="9144000"/>
  <p:embeddedFontLst>
    <p:embeddedFont>
      <p:font typeface="Raleway"/>
      <p:regular r:id="rId32"/>
      <p:bold r:id="rId33"/>
      <p:italic r:id="rId34"/>
      <p:boldItalic r:id="rId35"/>
    </p:embeddedFon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aleway-bold.fntdata"/><Relationship Id="rId10" Type="http://schemas.openxmlformats.org/officeDocument/2006/relationships/slide" Target="slides/slide6.xml"/><Relationship Id="rId32" Type="http://schemas.openxmlformats.org/officeDocument/2006/relationships/font" Target="fonts/Raleway-regular.fntdata"/><Relationship Id="rId13" Type="http://schemas.openxmlformats.org/officeDocument/2006/relationships/slide" Target="slides/slide9.xml"/><Relationship Id="rId35" Type="http://schemas.openxmlformats.org/officeDocument/2006/relationships/font" Target="fonts/Raleway-boldItalic.fntdata"/><Relationship Id="rId12" Type="http://schemas.openxmlformats.org/officeDocument/2006/relationships/slide" Target="slides/slide8.xml"/><Relationship Id="rId34" Type="http://schemas.openxmlformats.org/officeDocument/2006/relationships/font" Target="fonts/Raleway-italic.fntdata"/><Relationship Id="rId15" Type="http://schemas.openxmlformats.org/officeDocument/2006/relationships/slide" Target="slides/slide11.xml"/><Relationship Id="rId37" Type="http://schemas.openxmlformats.org/officeDocument/2006/relationships/font" Target="fonts/Lato-bold.fntdata"/><Relationship Id="rId14" Type="http://schemas.openxmlformats.org/officeDocument/2006/relationships/slide" Target="slides/slide10.xml"/><Relationship Id="rId36" Type="http://schemas.openxmlformats.org/officeDocument/2006/relationships/font" Target="fonts/Lato-regular.fntdata"/><Relationship Id="rId17" Type="http://schemas.openxmlformats.org/officeDocument/2006/relationships/slide" Target="slides/slide13.xml"/><Relationship Id="rId39" Type="http://schemas.openxmlformats.org/officeDocument/2006/relationships/font" Target="fonts/Lato-boldItalic.fntdata"/><Relationship Id="rId16" Type="http://schemas.openxmlformats.org/officeDocument/2006/relationships/slide" Target="slides/slide12.xml"/><Relationship Id="rId38" Type="http://schemas.openxmlformats.org/officeDocument/2006/relationships/font" Target="fonts/Lat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cap="flat" cmpd="sng" w="38100">
            <a:solidFill>
              <a:schemeClr val="lt1"/>
            </a:solidFill>
            <a:prstDash val="solid"/>
            <a:round/>
            <a:headEnd len="med" w="med" type="none"/>
            <a:tailEnd len="med" w="med" type="none"/>
          </a:ln>
        </p:spPr>
      </p:cxnSp>
      <p:cxnSp>
        <p:nvCxnSpPr>
          <p:cNvPr id="11" name="Shape 11"/>
          <p:cNvCxnSpPr/>
          <p:nvPr/>
        </p:nvCxnSpPr>
        <p:spPr>
          <a:xfrm>
            <a:off x="2477724" y="4740000"/>
            <a:ext cx="6244200" cy="0"/>
          </a:xfrm>
          <a:prstGeom prst="straightConnector1">
            <a:avLst/>
          </a:prstGeom>
          <a:noFill/>
          <a:ln cap="flat" cmpd="sng" w="19050">
            <a:solidFill>
              <a:schemeClr val="lt1"/>
            </a:solidFill>
            <a:prstDash val="solid"/>
            <a:round/>
            <a:headEnd len="med" w="med" type="none"/>
            <a:tailEnd len="med" w="med" type="none"/>
          </a:ln>
        </p:spPr>
      </p:cxnSp>
      <p:cxnSp>
        <p:nvCxnSpPr>
          <p:cNvPr id="12" name="Shape 12"/>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13" name="Shape 13"/>
          <p:cNvSpPr txBox="1"/>
          <p:nvPr>
            <p:ph type="ctrTitle"/>
          </p:nvPr>
        </p:nvSpPr>
        <p:spPr>
          <a:xfrm>
            <a:off x="2371725" y="630225"/>
            <a:ext cx="6331500" cy="1542000"/>
          </a:xfrm>
          <a:prstGeom prst="rect">
            <a:avLst/>
          </a:prstGeom>
        </p:spPr>
        <p:txBody>
          <a:bodyPr anchorCtr="0" anchor="t"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4" name="Shape 14"/>
          <p:cNvSpPr txBox="1"/>
          <p:nvPr>
            <p:ph idx="1" type="subTitle"/>
          </p:nvPr>
        </p:nvSpPr>
        <p:spPr>
          <a:xfrm>
            <a:off x="2390266" y="3238450"/>
            <a:ext cx="6331500" cy="1241700"/>
          </a:xfrm>
          <a:prstGeom prst="rect">
            <a:avLst/>
          </a:prstGeom>
        </p:spPr>
        <p:txBody>
          <a:bodyPr anchorCtr="0" anchor="b"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5" name="Shape 15"/>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60"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62" name="Shape 62"/>
          <p:cNvCxnSpPr/>
          <p:nvPr/>
        </p:nvCxnSpPr>
        <p:spPr>
          <a:xfrm>
            <a:off x="425200" y="415650"/>
            <a:ext cx="8296800" cy="0"/>
          </a:xfrm>
          <a:prstGeom prst="straightConnector1">
            <a:avLst/>
          </a:prstGeom>
          <a:noFill/>
          <a:ln cap="flat" cmpd="sng" w="38100">
            <a:solidFill>
              <a:schemeClr val="dk2"/>
            </a:solidFill>
            <a:prstDash val="solid"/>
            <a:round/>
            <a:headEnd len="med" w="med" type="none"/>
            <a:tailEnd len="med" w="med" type="none"/>
          </a:ln>
        </p:spPr>
      </p:cxnSp>
      <p:sp>
        <p:nvSpPr>
          <p:cNvPr id="63" name="Shape 63"/>
          <p:cNvSpPr txBox="1"/>
          <p:nvPr>
            <p:ph type="title"/>
          </p:nvPr>
        </p:nvSpPr>
        <p:spPr>
          <a:xfrm>
            <a:off x="853950" y="1304850"/>
            <a:ext cx="7436100" cy="1538400"/>
          </a:xfrm>
          <a:prstGeom prst="rect">
            <a:avLst/>
          </a:prstGeom>
        </p:spPr>
        <p:txBody>
          <a:bodyPr anchorCtr="0" anchor="ctr" bIns="91425" lIns="91425" rIns="91425" tIns="91425"/>
          <a:lstStyle>
            <a:lvl1pPr lvl="0" algn="ctr">
              <a:spcBef>
                <a:spcPts val="0"/>
              </a:spcBef>
              <a:buClr>
                <a:schemeClr val="dk1"/>
              </a:buClr>
              <a:buSzPct val="100000"/>
              <a:buFont typeface="Lato"/>
              <a:defRPr sz="9600">
                <a:solidFill>
                  <a:schemeClr val="dk1"/>
                </a:solidFill>
                <a:latin typeface="Lato"/>
                <a:ea typeface="Lato"/>
                <a:cs typeface="Lato"/>
                <a:sym typeface="Lato"/>
              </a:defRPr>
            </a:lvl1pPr>
            <a:lvl2pPr lvl="1" algn="ctr">
              <a:spcBef>
                <a:spcPts val="0"/>
              </a:spcBef>
              <a:buClr>
                <a:schemeClr val="dk1"/>
              </a:buClr>
              <a:buSzPct val="100000"/>
              <a:buFont typeface="Lato"/>
              <a:defRPr sz="9600">
                <a:solidFill>
                  <a:schemeClr val="dk1"/>
                </a:solidFill>
                <a:latin typeface="Lato"/>
                <a:ea typeface="Lato"/>
                <a:cs typeface="Lato"/>
                <a:sym typeface="Lato"/>
              </a:defRPr>
            </a:lvl2pPr>
            <a:lvl3pPr lvl="2" algn="ctr">
              <a:spcBef>
                <a:spcPts val="0"/>
              </a:spcBef>
              <a:buClr>
                <a:schemeClr val="dk1"/>
              </a:buClr>
              <a:buSzPct val="100000"/>
              <a:buFont typeface="Lato"/>
              <a:defRPr sz="9600">
                <a:solidFill>
                  <a:schemeClr val="dk1"/>
                </a:solidFill>
                <a:latin typeface="Lato"/>
                <a:ea typeface="Lato"/>
                <a:cs typeface="Lato"/>
                <a:sym typeface="Lato"/>
              </a:defRPr>
            </a:lvl3pPr>
            <a:lvl4pPr lvl="3" algn="ctr">
              <a:spcBef>
                <a:spcPts val="0"/>
              </a:spcBef>
              <a:buClr>
                <a:schemeClr val="dk1"/>
              </a:buClr>
              <a:buSzPct val="100000"/>
              <a:buFont typeface="Lato"/>
              <a:defRPr sz="9600">
                <a:solidFill>
                  <a:schemeClr val="dk1"/>
                </a:solidFill>
                <a:latin typeface="Lato"/>
                <a:ea typeface="Lato"/>
                <a:cs typeface="Lato"/>
                <a:sym typeface="Lato"/>
              </a:defRPr>
            </a:lvl4pPr>
            <a:lvl5pPr lvl="4" algn="ctr">
              <a:spcBef>
                <a:spcPts val="0"/>
              </a:spcBef>
              <a:buClr>
                <a:schemeClr val="dk1"/>
              </a:buClr>
              <a:buSzPct val="100000"/>
              <a:buFont typeface="Lato"/>
              <a:defRPr sz="9600">
                <a:solidFill>
                  <a:schemeClr val="dk1"/>
                </a:solidFill>
                <a:latin typeface="Lato"/>
                <a:ea typeface="Lato"/>
                <a:cs typeface="Lato"/>
                <a:sym typeface="Lato"/>
              </a:defRPr>
            </a:lvl5pPr>
            <a:lvl6pPr lvl="5" algn="ctr">
              <a:spcBef>
                <a:spcPts val="0"/>
              </a:spcBef>
              <a:buClr>
                <a:schemeClr val="dk1"/>
              </a:buClr>
              <a:buSzPct val="100000"/>
              <a:buFont typeface="Lato"/>
              <a:defRPr sz="9600">
                <a:solidFill>
                  <a:schemeClr val="dk1"/>
                </a:solidFill>
                <a:latin typeface="Lato"/>
                <a:ea typeface="Lato"/>
                <a:cs typeface="Lato"/>
                <a:sym typeface="Lato"/>
              </a:defRPr>
            </a:lvl6pPr>
            <a:lvl7pPr lvl="6" algn="ctr">
              <a:spcBef>
                <a:spcPts val="0"/>
              </a:spcBef>
              <a:buClr>
                <a:schemeClr val="dk1"/>
              </a:buClr>
              <a:buSzPct val="100000"/>
              <a:buFont typeface="Lato"/>
              <a:defRPr sz="9600">
                <a:solidFill>
                  <a:schemeClr val="dk1"/>
                </a:solidFill>
                <a:latin typeface="Lato"/>
                <a:ea typeface="Lato"/>
                <a:cs typeface="Lato"/>
                <a:sym typeface="Lato"/>
              </a:defRPr>
            </a:lvl7pPr>
            <a:lvl8pPr lvl="7" algn="ctr">
              <a:spcBef>
                <a:spcPts val="0"/>
              </a:spcBef>
              <a:buClr>
                <a:schemeClr val="dk1"/>
              </a:buClr>
              <a:buSzPct val="100000"/>
              <a:buFont typeface="Lato"/>
              <a:defRPr sz="9600">
                <a:solidFill>
                  <a:schemeClr val="dk1"/>
                </a:solidFill>
                <a:latin typeface="Lato"/>
                <a:ea typeface="Lato"/>
                <a:cs typeface="Lato"/>
                <a:sym typeface="Lato"/>
              </a:defRPr>
            </a:lvl8pPr>
            <a:lvl9pPr lvl="8" algn="ctr">
              <a:spcBef>
                <a:spcPts val="0"/>
              </a:spcBef>
              <a:buClr>
                <a:schemeClr val="dk1"/>
              </a:buClr>
              <a:buSzPct val="100000"/>
              <a:buFont typeface="Lato"/>
              <a:defRPr sz="9600">
                <a:solidFill>
                  <a:schemeClr val="dk1"/>
                </a:solidFill>
                <a:latin typeface="Lato"/>
                <a:ea typeface="Lato"/>
                <a:cs typeface="Lato"/>
                <a:sym typeface="Lato"/>
              </a:defRPr>
            </a:lvl9pPr>
          </a:lstStyle>
          <a:p/>
        </p:txBody>
      </p:sp>
      <p:sp>
        <p:nvSpPr>
          <p:cNvPr id="64" name="Shape 64"/>
          <p:cNvSpPr txBox="1"/>
          <p:nvPr>
            <p:ph idx="1" type="body"/>
          </p:nvPr>
        </p:nvSpPr>
        <p:spPr>
          <a:xfrm>
            <a:off x="853950" y="2919450"/>
            <a:ext cx="74361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5" name="Shape 65"/>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cap="flat" cmpd="sng" w="38100">
            <a:solidFill>
              <a:schemeClr val="lt1"/>
            </a:solidFill>
            <a:prstDash val="solid"/>
            <a:round/>
            <a:headEnd len="med" w="med" type="none"/>
            <a:tailEnd len="med" w="med" type="none"/>
          </a:ln>
        </p:spPr>
      </p:cxnSp>
      <p:cxnSp>
        <p:nvCxnSpPr>
          <p:cNvPr id="18" name="Shape 18"/>
          <p:cNvCxnSpPr/>
          <p:nvPr/>
        </p:nvCxnSpPr>
        <p:spPr>
          <a:xfrm>
            <a:off x="425200" y="4740000"/>
            <a:ext cx="8296800" cy="0"/>
          </a:xfrm>
          <a:prstGeom prst="straightConnector1">
            <a:avLst/>
          </a:prstGeom>
          <a:noFill/>
          <a:ln cap="flat" cmpd="sng" w="19050">
            <a:solidFill>
              <a:schemeClr val="lt1"/>
            </a:solidFill>
            <a:prstDash val="solid"/>
            <a:round/>
            <a:headEnd len="med" w="med" type="none"/>
            <a:tailEnd len="med" w="med" type="none"/>
          </a:ln>
        </p:spPr>
      </p:cxnSp>
      <p:sp>
        <p:nvSpPr>
          <p:cNvPr id="19" name="Shape 19"/>
          <p:cNvSpPr txBox="1"/>
          <p:nvPr>
            <p:ph type="title"/>
          </p:nvPr>
        </p:nvSpPr>
        <p:spPr>
          <a:xfrm>
            <a:off x="406425" y="1806825"/>
            <a:ext cx="8296800" cy="1542000"/>
          </a:xfrm>
          <a:prstGeom prst="rect">
            <a:avLst/>
          </a:prstGeom>
        </p:spPr>
        <p:txBody>
          <a:bodyPr anchorCtr="0" anchor="ctr" bIns="91425" lIns="91425" rIns="91425" tIns="91425"/>
          <a:lstStyle>
            <a:lvl1pPr lvl="0" algn="ctr">
              <a:spcBef>
                <a:spcPts val="0"/>
              </a:spcBef>
              <a:buClr>
                <a:schemeClr val="lt1"/>
              </a:buClr>
              <a:buSzPct val="100000"/>
              <a:defRPr sz="4800">
                <a:solidFill>
                  <a:schemeClr val="lt1"/>
                </a:solidFill>
              </a:defRPr>
            </a:lvl1pPr>
            <a:lvl2pPr lvl="1" algn="ctr">
              <a:spcBef>
                <a:spcPts val="0"/>
              </a:spcBef>
              <a:buClr>
                <a:schemeClr val="lt1"/>
              </a:buClr>
              <a:buSzPct val="100000"/>
              <a:defRPr sz="4800">
                <a:solidFill>
                  <a:schemeClr val="lt1"/>
                </a:solidFill>
              </a:defRPr>
            </a:lvl2pPr>
            <a:lvl3pPr lvl="2" algn="ctr">
              <a:spcBef>
                <a:spcPts val="0"/>
              </a:spcBef>
              <a:buClr>
                <a:schemeClr val="lt1"/>
              </a:buClr>
              <a:buSzPct val="100000"/>
              <a:defRPr sz="4800">
                <a:solidFill>
                  <a:schemeClr val="lt1"/>
                </a:solidFill>
              </a:defRPr>
            </a:lvl3pPr>
            <a:lvl4pPr lvl="3" algn="ctr">
              <a:spcBef>
                <a:spcPts val="0"/>
              </a:spcBef>
              <a:buClr>
                <a:schemeClr val="lt1"/>
              </a:buClr>
              <a:buSzPct val="100000"/>
              <a:defRPr sz="4800">
                <a:solidFill>
                  <a:schemeClr val="lt1"/>
                </a:solidFill>
              </a:defRPr>
            </a:lvl4pPr>
            <a:lvl5pPr lvl="4" algn="ctr">
              <a:spcBef>
                <a:spcPts val="0"/>
              </a:spcBef>
              <a:buClr>
                <a:schemeClr val="lt1"/>
              </a:buClr>
              <a:buSzPct val="100000"/>
              <a:defRPr sz="4800">
                <a:solidFill>
                  <a:schemeClr val="lt1"/>
                </a:solidFill>
              </a:defRPr>
            </a:lvl5pPr>
            <a:lvl6pPr lvl="5" algn="ctr">
              <a:spcBef>
                <a:spcPts val="0"/>
              </a:spcBef>
              <a:buClr>
                <a:schemeClr val="lt1"/>
              </a:buClr>
              <a:buSzPct val="100000"/>
              <a:defRPr sz="4800">
                <a:solidFill>
                  <a:schemeClr val="lt1"/>
                </a:solidFill>
              </a:defRPr>
            </a:lvl6pPr>
            <a:lvl7pPr lvl="6" algn="ctr">
              <a:spcBef>
                <a:spcPts val="0"/>
              </a:spcBef>
              <a:buClr>
                <a:schemeClr val="lt1"/>
              </a:buClr>
              <a:buSzPct val="100000"/>
              <a:defRPr sz="4800">
                <a:solidFill>
                  <a:schemeClr val="lt1"/>
                </a:solidFill>
              </a:defRPr>
            </a:lvl7pPr>
            <a:lvl8pPr lvl="7" algn="ctr">
              <a:spcBef>
                <a:spcPts val="0"/>
              </a:spcBef>
              <a:buClr>
                <a:schemeClr val="lt1"/>
              </a:buClr>
              <a:buSzPct val="100000"/>
              <a:defRPr sz="4800">
                <a:solidFill>
                  <a:schemeClr val="lt1"/>
                </a:solidFill>
              </a:defRPr>
            </a:lvl8pPr>
            <a:lvl9pPr lvl="8" algn="ctr">
              <a:spcBef>
                <a:spcPts val="0"/>
              </a:spcBef>
              <a:buClr>
                <a:schemeClr val="lt1"/>
              </a:buClr>
              <a:buSzPct val="100000"/>
              <a:defRPr sz="4800">
                <a:solidFill>
                  <a:schemeClr val="lt1"/>
                </a:solidFill>
              </a:defRPr>
            </a:lvl9pPr>
          </a:lstStyle>
          <a:p/>
        </p:txBody>
      </p:sp>
      <p:sp>
        <p:nvSpPr>
          <p:cNvPr id="20" name="Shape 20"/>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23" name="Shape 23"/>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24" name="Shape 24"/>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25" name="Shape 25"/>
          <p:cNvSpPr txBox="1"/>
          <p:nvPr>
            <p:ph type="title"/>
          </p:nvPr>
        </p:nvSpPr>
        <p:spPr>
          <a:xfrm>
            <a:off x="2400250" y="575950"/>
            <a:ext cx="6321600" cy="635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2410112" y="1595775"/>
            <a:ext cx="6321600" cy="30023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8"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30" name="Shape 30"/>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31" name="Shape 31"/>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32" name="Shape 32"/>
          <p:cNvSpPr txBox="1"/>
          <p:nvPr>
            <p:ph type="title"/>
          </p:nvPr>
        </p:nvSpPr>
        <p:spPr>
          <a:xfrm>
            <a:off x="2400250" y="575950"/>
            <a:ext cx="6321600" cy="635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 type="body"/>
          </p:nvPr>
        </p:nvSpPr>
        <p:spPr>
          <a:xfrm>
            <a:off x="2400302" y="1602675"/>
            <a:ext cx="3071400" cy="3002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2" type="body"/>
          </p:nvPr>
        </p:nvSpPr>
        <p:spPr>
          <a:xfrm>
            <a:off x="5650571" y="1602675"/>
            <a:ext cx="3071400" cy="3002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6" name="Shape 36"/>
        <p:cNvGrpSpPr/>
        <p:nvPr/>
      </p:nvGrpSpPr>
      <p:grpSpPr>
        <a:xfrm>
          <a:off x="0" y="0"/>
          <a:ext cx="0" cy="0"/>
          <a:chOff x="0" y="0"/>
          <a:chExt cx="0" cy="0"/>
        </a:xfrm>
      </p:grpSpPr>
      <p:sp>
        <p:nvSpPr>
          <p:cNvPr id="37" name="Shape 37"/>
          <p:cNvSpPr txBox="1"/>
          <p:nvPr>
            <p:ph type="title"/>
          </p:nvPr>
        </p:nvSpPr>
        <p:spPr>
          <a:xfrm>
            <a:off x="303300" y="411575"/>
            <a:ext cx="8520600" cy="6396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8" name="Shape 38"/>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9"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319500" y="936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2" name="Shape 42"/>
          <p:cNvSpPr txBox="1"/>
          <p:nvPr>
            <p:ph idx="1" type="body"/>
          </p:nvPr>
        </p:nvSpPr>
        <p:spPr>
          <a:xfrm>
            <a:off x="319500" y="1846803"/>
            <a:ext cx="2808000" cy="2806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3" name="Shape 4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4"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46" name="Shape 46"/>
          <p:cNvSpPr txBox="1"/>
          <p:nvPr>
            <p:ph type="title"/>
          </p:nvPr>
        </p:nvSpPr>
        <p:spPr>
          <a:xfrm>
            <a:off x="283103" y="712140"/>
            <a:ext cx="6244200" cy="38355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47" name="Shape 4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8"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50" name="Shape 5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51" name="Shape 51"/>
          <p:cNvSpPr txBox="1"/>
          <p:nvPr>
            <p:ph type="title"/>
          </p:nvPr>
        </p:nvSpPr>
        <p:spPr>
          <a:xfrm>
            <a:off x="265500" y="1397350"/>
            <a:ext cx="4045200" cy="1318200"/>
          </a:xfrm>
          <a:prstGeom prst="rect">
            <a:avLst/>
          </a:prstGeom>
        </p:spPr>
        <p:txBody>
          <a:bodyPr anchorCtr="0" anchor="b" bIns="91425" lIns="91425" rIns="91425" tIns="91425"/>
          <a:lstStyle>
            <a:lvl1pPr lvl="0" algn="ctr">
              <a:spcBef>
                <a:spcPts val="0"/>
              </a:spcBef>
              <a:buClr>
                <a:schemeClr val="dk1"/>
              </a:buClr>
              <a:buSzPct val="100000"/>
              <a:defRPr sz="3600">
                <a:solidFill>
                  <a:schemeClr val="dk1"/>
                </a:solidFill>
              </a:defRPr>
            </a:lvl1pPr>
            <a:lvl2pPr lvl="1" algn="ctr">
              <a:spcBef>
                <a:spcPts val="0"/>
              </a:spcBef>
              <a:buClr>
                <a:schemeClr val="dk1"/>
              </a:buClr>
              <a:buSzPct val="100000"/>
              <a:defRPr sz="3600">
                <a:solidFill>
                  <a:schemeClr val="dk1"/>
                </a:solidFill>
              </a:defRPr>
            </a:lvl2pPr>
            <a:lvl3pPr lvl="2" algn="ctr">
              <a:spcBef>
                <a:spcPts val="0"/>
              </a:spcBef>
              <a:buClr>
                <a:schemeClr val="dk1"/>
              </a:buClr>
              <a:buSzPct val="100000"/>
              <a:defRPr sz="3600">
                <a:solidFill>
                  <a:schemeClr val="dk1"/>
                </a:solidFill>
              </a:defRPr>
            </a:lvl3pPr>
            <a:lvl4pPr lvl="3" algn="ctr">
              <a:spcBef>
                <a:spcPts val="0"/>
              </a:spcBef>
              <a:buClr>
                <a:schemeClr val="dk1"/>
              </a:buClr>
              <a:buSzPct val="100000"/>
              <a:defRPr sz="3600">
                <a:solidFill>
                  <a:schemeClr val="dk1"/>
                </a:solidFill>
              </a:defRPr>
            </a:lvl4pPr>
            <a:lvl5pPr lvl="4" algn="ctr">
              <a:spcBef>
                <a:spcPts val="0"/>
              </a:spcBef>
              <a:buClr>
                <a:schemeClr val="dk1"/>
              </a:buClr>
              <a:buSzPct val="100000"/>
              <a:defRPr sz="3600">
                <a:solidFill>
                  <a:schemeClr val="dk1"/>
                </a:solidFill>
              </a:defRPr>
            </a:lvl5pPr>
            <a:lvl6pPr lvl="5" algn="ctr">
              <a:spcBef>
                <a:spcPts val="0"/>
              </a:spcBef>
              <a:buClr>
                <a:schemeClr val="dk1"/>
              </a:buClr>
              <a:buSzPct val="100000"/>
              <a:defRPr sz="3600">
                <a:solidFill>
                  <a:schemeClr val="dk1"/>
                </a:solidFill>
              </a:defRPr>
            </a:lvl6pPr>
            <a:lvl7pPr lvl="6" algn="ctr">
              <a:spcBef>
                <a:spcPts val="0"/>
              </a:spcBef>
              <a:buClr>
                <a:schemeClr val="dk1"/>
              </a:buClr>
              <a:buSzPct val="100000"/>
              <a:defRPr sz="3600">
                <a:solidFill>
                  <a:schemeClr val="dk1"/>
                </a:solidFill>
              </a:defRPr>
            </a:lvl7pPr>
            <a:lvl8pPr lvl="7" algn="ctr">
              <a:spcBef>
                <a:spcPts val="0"/>
              </a:spcBef>
              <a:buClr>
                <a:schemeClr val="dk1"/>
              </a:buClr>
              <a:buSzPct val="100000"/>
              <a:defRPr sz="3600">
                <a:solidFill>
                  <a:schemeClr val="dk1"/>
                </a:solidFill>
              </a:defRPr>
            </a:lvl8pPr>
            <a:lvl9pPr lvl="8" algn="ctr">
              <a:spcBef>
                <a:spcPts val="0"/>
              </a:spcBef>
              <a:buClr>
                <a:schemeClr val="dk1"/>
              </a:buClr>
              <a:buSzPct val="100000"/>
              <a:defRPr sz="3600">
                <a:solidFill>
                  <a:schemeClr val="dk1"/>
                </a:solidFill>
              </a:defRPr>
            </a:lvl9pPr>
          </a:lstStyle>
          <a:p/>
        </p:txBody>
      </p:sp>
      <p:sp>
        <p:nvSpPr>
          <p:cNvPr id="52" name="Shape 52"/>
          <p:cNvSpPr txBox="1"/>
          <p:nvPr>
            <p:ph idx="1" type="subTitle"/>
          </p:nvPr>
        </p:nvSpPr>
        <p:spPr>
          <a:xfrm>
            <a:off x="265500" y="2735370"/>
            <a:ext cx="4045200" cy="13454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3" name="Shape 5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4" name="Shape 5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5"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57" name="Shape 57"/>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58" name="Shape 58"/>
          <p:cNvSpPr txBox="1"/>
          <p:nvPr>
            <p:ph idx="1" type="body"/>
          </p:nvPr>
        </p:nvSpPr>
        <p:spPr>
          <a:xfrm>
            <a:off x="328017" y="4226025"/>
            <a:ext cx="8388600" cy="3936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59" name="Shape 59"/>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206B6"/>
        </a:solidFill>
      </p:bgPr>
    </p:bg>
    <p:spTree>
      <p:nvGrpSpPr>
        <p:cNvPr id="5" name="Shape 5"/>
        <p:cNvGrpSpPr/>
        <p:nvPr/>
      </p:nvGrpSpPr>
      <p:grpSpPr>
        <a:xfrm>
          <a:off x="0" y="0"/>
          <a:ext cx="0" cy="0"/>
          <a:chOff x="0" y="0"/>
          <a:chExt cx="0" cy="0"/>
        </a:xfrm>
      </p:grpSpPr>
      <p:sp>
        <p:nvSpPr>
          <p:cNvPr id="6" name="Shape 6"/>
          <p:cNvSpPr txBox="1"/>
          <p:nvPr>
            <p:ph type="title"/>
          </p:nvPr>
        </p:nvSpPr>
        <p:spPr>
          <a:xfrm>
            <a:off x="2400250" y="575950"/>
            <a:ext cx="6321600" cy="635400"/>
          </a:xfrm>
          <a:prstGeom prst="rect">
            <a:avLst/>
          </a:prstGeom>
          <a:noFill/>
          <a:ln>
            <a:noFill/>
          </a:ln>
        </p:spPr>
        <p:txBody>
          <a:bodyPr anchorCtr="0" anchor="t" bIns="91425" lIns="91425" rIns="91425" tIns="91425"/>
          <a:lstStyle>
            <a:lvl1pPr lvl="0">
              <a:spcBef>
                <a:spcPts val="0"/>
              </a:spcBef>
              <a:buClr>
                <a:schemeClr val="dk2"/>
              </a:buClr>
              <a:buSzPct val="100000"/>
              <a:buFont typeface="Raleway"/>
              <a:buNone/>
              <a:defRPr b="1" sz="3000">
                <a:solidFill>
                  <a:schemeClr val="dk2"/>
                </a:solidFill>
                <a:latin typeface="Raleway"/>
                <a:ea typeface="Raleway"/>
                <a:cs typeface="Raleway"/>
                <a:sym typeface="Raleway"/>
              </a:defRPr>
            </a:lvl1pPr>
            <a:lvl2pPr lvl="1">
              <a:spcBef>
                <a:spcPts val="0"/>
              </a:spcBef>
              <a:buClr>
                <a:schemeClr val="dk2"/>
              </a:buClr>
              <a:buSzPct val="100000"/>
              <a:buFont typeface="Raleway"/>
              <a:buNone/>
              <a:defRPr b="1" sz="3000">
                <a:solidFill>
                  <a:schemeClr val="dk2"/>
                </a:solidFill>
                <a:latin typeface="Raleway"/>
                <a:ea typeface="Raleway"/>
                <a:cs typeface="Raleway"/>
                <a:sym typeface="Raleway"/>
              </a:defRPr>
            </a:lvl2pPr>
            <a:lvl3pPr lvl="2">
              <a:spcBef>
                <a:spcPts val="0"/>
              </a:spcBef>
              <a:buClr>
                <a:schemeClr val="dk2"/>
              </a:buClr>
              <a:buSzPct val="100000"/>
              <a:buFont typeface="Raleway"/>
              <a:buNone/>
              <a:defRPr b="1" sz="3000">
                <a:solidFill>
                  <a:schemeClr val="dk2"/>
                </a:solidFill>
                <a:latin typeface="Raleway"/>
                <a:ea typeface="Raleway"/>
                <a:cs typeface="Raleway"/>
                <a:sym typeface="Raleway"/>
              </a:defRPr>
            </a:lvl3pPr>
            <a:lvl4pPr lvl="3">
              <a:spcBef>
                <a:spcPts val="0"/>
              </a:spcBef>
              <a:buClr>
                <a:schemeClr val="dk2"/>
              </a:buClr>
              <a:buSzPct val="100000"/>
              <a:buFont typeface="Raleway"/>
              <a:buNone/>
              <a:defRPr b="1" sz="3000">
                <a:solidFill>
                  <a:schemeClr val="dk2"/>
                </a:solidFill>
                <a:latin typeface="Raleway"/>
                <a:ea typeface="Raleway"/>
                <a:cs typeface="Raleway"/>
                <a:sym typeface="Raleway"/>
              </a:defRPr>
            </a:lvl4pPr>
            <a:lvl5pPr lvl="4">
              <a:spcBef>
                <a:spcPts val="0"/>
              </a:spcBef>
              <a:buClr>
                <a:schemeClr val="dk2"/>
              </a:buClr>
              <a:buSzPct val="100000"/>
              <a:buFont typeface="Raleway"/>
              <a:buNone/>
              <a:defRPr b="1" sz="3000">
                <a:solidFill>
                  <a:schemeClr val="dk2"/>
                </a:solidFill>
                <a:latin typeface="Raleway"/>
                <a:ea typeface="Raleway"/>
                <a:cs typeface="Raleway"/>
                <a:sym typeface="Raleway"/>
              </a:defRPr>
            </a:lvl5pPr>
            <a:lvl6pPr lvl="5">
              <a:spcBef>
                <a:spcPts val="0"/>
              </a:spcBef>
              <a:buClr>
                <a:schemeClr val="dk2"/>
              </a:buClr>
              <a:buSzPct val="100000"/>
              <a:buFont typeface="Raleway"/>
              <a:buNone/>
              <a:defRPr b="1" sz="3000">
                <a:solidFill>
                  <a:schemeClr val="dk2"/>
                </a:solidFill>
                <a:latin typeface="Raleway"/>
                <a:ea typeface="Raleway"/>
                <a:cs typeface="Raleway"/>
                <a:sym typeface="Raleway"/>
              </a:defRPr>
            </a:lvl6pPr>
            <a:lvl7pPr lvl="6">
              <a:spcBef>
                <a:spcPts val="0"/>
              </a:spcBef>
              <a:buClr>
                <a:schemeClr val="dk2"/>
              </a:buClr>
              <a:buSzPct val="100000"/>
              <a:buFont typeface="Raleway"/>
              <a:buNone/>
              <a:defRPr b="1" sz="3000">
                <a:solidFill>
                  <a:schemeClr val="dk2"/>
                </a:solidFill>
                <a:latin typeface="Raleway"/>
                <a:ea typeface="Raleway"/>
                <a:cs typeface="Raleway"/>
                <a:sym typeface="Raleway"/>
              </a:defRPr>
            </a:lvl7pPr>
            <a:lvl8pPr lvl="7">
              <a:spcBef>
                <a:spcPts val="0"/>
              </a:spcBef>
              <a:buClr>
                <a:schemeClr val="dk2"/>
              </a:buClr>
              <a:buSzPct val="100000"/>
              <a:buFont typeface="Raleway"/>
              <a:buNone/>
              <a:defRPr b="1" sz="3000">
                <a:solidFill>
                  <a:schemeClr val="dk2"/>
                </a:solidFill>
                <a:latin typeface="Raleway"/>
                <a:ea typeface="Raleway"/>
                <a:cs typeface="Raleway"/>
                <a:sym typeface="Raleway"/>
              </a:defRPr>
            </a:lvl8pPr>
            <a:lvl9pPr lvl="8">
              <a:spcBef>
                <a:spcPts val="0"/>
              </a:spcBef>
              <a:buClr>
                <a:schemeClr val="dk2"/>
              </a:buClr>
              <a:buSzPct val="100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2410112" y="1595775"/>
            <a:ext cx="6321600" cy="30023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2.png"/><Relationship Id="rId4"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0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0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2.jpg"/><Relationship Id="rId5"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ctrTitle"/>
          </p:nvPr>
        </p:nvSpPr>
        <p:spPr>
          <a:xfrm>
            <a:off x="373650" y="400375"/>
            <a:ext cx="9006300" cy="1676400"/>
          </a:xfrm>
          <a:prstGeom prst="rect">
            <a:avLst/>
          </a:prstGeom>
          <a:ln>
            <a:noFill/>
          </a:ln>
        </p:spPr>
        <p:txBody>
          <a:bodyPr anchorCtr="0" anchor="t" bIns="91425" lIns="91425" rIns="91425" tIns="91425">
            <a:noAutofit/>
          </a:bodyPr>
          <a:lstStyle/>
          <a:p>
            <a:pPr lvl="0" rtl="0">
              <a:spcBef>
                <a:spcPts val="0"/>
              </a:spcBef>
              <a:buNone/>
            </a:pPr>
            <a:r>
              <a:rPr b="1" lang="en" sz="6000">
                <a:solidFill>
                  <a:schemeClr val="lt1"/>
                </a:solidFill>
                <a:latin typeface="Raleway"/>
                <a:ea typeface="Raleway"/>
                <a:cs typeface="Raleway"/>
                <a:sym typeface="Raleway"/>
              </a:rPr>
              <a:t>Welcome Change Agents!</a:t>
            </a:r>
          </a:p>
        </p:txBody>
      </p:sp>
      <p:pic>
        <p:nvPicPr>
          <p:cNvPr descr="CSCC LOGO.jpg" id="73" name="Shape 73"/>
          <p:cNvPicPr preferRelativeResize="0"/>
          <p:nvPr/>
        </p:nvPicPr>
        <p:blipFill>
          <a:blip r:embed="rId3">
            <a:alphaModFix/>
          </a:blip>
          <a:stretch>
            <a:fillRect/>
          </a:stretch>
        </p:blipFill>
        <p:spPr>
          <a:xfrm>
            <a:off x="3624564" y="1570200"/>
            <a:ext cx="4453174" cy="2884999"/>
          </a:xfrm>
          <a:prstGeom prst="rect">
            <a:avLst/>
          </a:prstGeom>
          <a:noFill/>
          <a:ln>
            <a:noFill/>
          </a:ln>
        </p:spPr>
      </p:pic>
      <p:sp>
        <p:nvSpPr>
          <p:cNvPr id="74" name="Shape 74"/>
          <p:cNvSpPr txBox="1"/>
          <p:nvPr/>
        </p:nvSpPr>
        <p:spPr>
          <a:xfrm>
            <a:off x="354625" y="2494975"/>
            <a:ext cx="2874900" cy="23049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Follow us on Instagram: </a:t>
            </a:r>
            <a:r>
              <a:rPr b="1" lang="en">
                <a:solidFill>
                  <a:srgbClr val="FFFFFF"/>
                </a:solidFill>
              </a:rPr>
              <a:t>@cscc_sdsu</a:t>
            </a:r>
          </a:p>
          <a:p>
            <a:pPr lvl="0">
              <a:spcBef>
                <a:spcPts val="0"/>
              </a:spcBef>
              <a:buNone/>
            </a:pPr>
            <a:r>
              <a:t/>
            </a:r>
            <a:endParaRPr>
              <a:solidFill>
                <a:srgbClr val="FFFFFF"/>
              </a:solidFill>
            </a:endParaRPr>
          </a:p>
          <a:p>
            <a:pPr lvl="0">
              <a:spcBef>
                <a:spcPts val="0"/>
              </a:spcBef>
              <a:buNone/>
            </a:pPr>
            <a:r>
              <a:rPr lang="en">
                <a:solidFill>
                  <a:srgbClr val="FFFFFF"/>
                </a:solidFill>
              </a:rPr>
              <a:t>… and like us on Facebook: </a:t>
            </a:r>
            <a:r>
              <a:rPr b="1" lang="en">
                <a:solidFill>
                  <a:srgbClr val="FFFFFF"/>
                </a:solidFill>
              </a:rPr>
              <a:t>www.facebook.com/sdsucscc/</a:t>
            </a:r>
          </a:p>
          <a:p>
            <a:pPr lvl="0">
              <a:spcBef>
                <a:spcPts val="0"/>
              </a:spcBef>
              <a:buNone/>
            </a:pPr>
            <a:r>
              <a:t/>
            </a:r>
            <a:endParaRPr>
              <a:solidFill>
                <a:srgbClr val="FFFFFF"/>
              </a:solidFill>
            </a:endParaRPr>
          </a:p>
          <a:p>
            <a:pPr lvl="0">
              <a:spcBef>
                <a:spcPts val="0"/>
              </a:spcBef>
              <a:buNone/>
            </a:pPr>
            <a:r>
              <a:rPr lang="en">
                <a:solidFill>
                  <a:srgbClr val="FFFFFF"/>
                </a:solidFill>
              </a:rPr>
              <a:t>… and check out our website: </a:t>
            </a:r>
          </a:p>
          <a:p>
            <a:pPr lvl="0">
              <a:spcBef>
                <a:spcPts val="0"/>
              </a:spcBef>
              <a:buNone/>
            </a:pPr>
            <a:r>
              <a:rPr b="1" lang="en">
                <a:solidFill>
                  <a:srgbClr val="FFFFFF"/>
                </a:solidFill>
              </a:rPr>
              <a:t>csccsdsu.weebly.com </a:t>
            </a:r>
          </a:p>
          <a:p>
            <a:pPr lvl="0">
              <a:spcBef>
                <a:spcPts val="0"/>
              </a:spcBef>
              <a:buNone/>
            </a:pPr>
            <a:r>
              <a:t/>
            </a:r>
            <a:endParaRPr b="1">
              <a:solidFill>
                <a:srgbClr val="FFFFFF"/>
              </a:solidFill>
            </a:endParaRPr>
          </a:p>
          <a:p>
            <a:pPr lvl="0">
              <a:spcBef>
                <a:spcPts val="0"/>
              </a:spcBef>
              <a:buNone/>
            </a:pPr>
            <a:r>
              <a:rPr b="1" lang="en">
                <a:solidFill>
                  <a:srgbClr val="FFFFFF"/>
                </a:solidFill>
              </a:rPr>
              <a:t>cscc.sdsu@gmail.com</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pic>
        <p:nvPicPr>
          <p:cNvPr id="132" name="Shape 132"/>
          <p:cNvPicPr preferRelativeResize="0"/>
          <p:nvPr/>
        </p:nvPicPr>
        <p:blipFill>
          <a:blip r:embed="rId3">
            <a:alphaModFix/>
          </a:blip>
          <a:stretch>
            <a:fillRect/>
          </a:stretch>
        </p:blipFill>
        <p:spPr>
          <a:xfrm>
            <a:off x="2055625" y="1433150"/>
            <a:ext cx="5283849" cy="2641924"/>
          </a:xfrm>
          <a:prstGeom prst="rect">
            <a:avLst/>
          </a:prstGeom>
          <a:noFill/>
          <a:ln>
            <a:noFill/>
          </a:ln>
        </p:spPr>
      </p:pic>
      <p:sp>
        <p:nvSpPr>
          <p:cNvPr id="133" name="Shape 133"/>
          <p:cNvSpPr txBox="1"/>
          <p:nvPr/>
        </p:nvSpPr>
        <p:spPr>
          <a:xfrm>
            <a:off x="718975" y="4151275"/>
            <a:ext cx="7931700" cy="1087200"/>
          </a:xfrm>
          <a:prstGeom prst="rect">
            <a:avLst/>
          </a:prstGeom>
          <a:noFill/>
          <a:ln>
            <a:noFill/>
          </a:ln>
        </p:spPr>
        <p:txBody>
          <a:bodyPr anchorCtr="0" anchor="t" bIns="91425" lIns="91425" rIns="91425" tIns="91425">
            <a:noAutofit/>
          </a:bodyPr>
          <a:lstStyle/>
          <a:p>
            <a:pPr lvl="0" algn="ctr">
              <a:spcBef>
                <a:spcPts val="0"/>
              </a:spcBef>
              <a:buNone/>
            </a:pPr>
            <a:r>
              <a:rPr lang="en" sz="1800">
                <a:solidFill>
                  <a:srgbClr val="FFFFFF"/>
                </a:solidFill>
                <a:latin typeface="Raleway"/>
                <a:ea typeface="Raleway"/>
                <a:cs typeface="Raleway"/>
                <a:sym typeface="Raleway"/>
              </a:rPr>
              <a:t>RSVP @ MIDCITYCAN.ORG/YOUTHPOWER</a:t>
            </a:r>
          </a:p>
        </p:txBody>
      </p:sp>
      <p:sp>
        <p:nvSpPr>
          <p:cNvPr id="134" name="Shape 134"/>
          <p:cNvSpPr txBox="1"/>
          <p:nvPr/>
        </p:nvSpPr>
        <p:spPr>
          <a:xfrm>
            <a:off x="1197800" y="362350"/>
            <a:ext cx="7478700" cy="563700"/>
          </a:xfrm>
          <a:prstGeom prst="rect">
            <a:avLst/>
          </a:prstGeom>
          <a:noFill/>
          <a:ln>
            <a:noFill/>
          </a:ln>
        </p:spPr>
        <p:txBody>
          <a:bodyPr anchorCtr="0" anchor="t" bIns="91425" lIns="91425" rIns="91425" tIns="91425">
            <a:noAutofit/>
          </a:bodyPr>
          <a:lstStyle/>
          <a:p>
            <a:pPr lvl="0" algn="ctr">
              <a:spcBef>
                <a:spcPts val="0"/>
              </a:spcBef>
              <a:buNone/>
            </a:pPr>
            <a:r>
              <a:rPr b="1" lang="en" sz="2400">
                <a:solidFill>
                  <a:srgbClr val="FFFFFF"/>
                </a:solidFill>
                <a:latin typeface="Raleway"/>
                <a:ea typeface="Raleway"/>
                <a:cs typeface="Raleway"/>
                <a:sym typeface="Raleway"/>
              </a:rPr>
              <a:t>Mid City Can presents: Youth Power Summit on Saturday, Oct. 22nd from 8am-3:30pm</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nvSpPr>
        <p:spPr>
          <a:xfrm>
            <a:off x="402625" y="2556600"/>
            <a:ext cx="8364600" cy="2586900"/>
          </a:xfrm>
          <a:prstGeom prst="rect">
            <a:avLst/>
          </a:prstGeom>
          <a:noFill/>
          <a:ln>
            <a:noFill/>
          </a:ln>
        </p:spPr>
        <p:txBody>
          <a:bodyPr anchorCtr="0" anchor="ctr" bIns="91425" lIns="91425" rIns="91425" tIns="91425">
            <a:noAutofit/>
          </a:bodyPr>
          <a:lstStyle/>
          <a:p>
            <a:pPr indent="-228600" lvl="0" marL="457200" rtl="0">
              <a:lnSpc>
                <a:spcPct val="115000"/>
              </a:lnSpc>
              <a:spcBef>
                <a:spcPts val="0"/>
              </a:spcBef>
              <a:buClr>
                <a:srgbClr val="FFFFFF"/>
              </a:buClr>
              <a:buChar char="●"/>
            </a:pPr>
            <a:r>
              <a:rPr lang="en">
                <a:solidFill>
                  <a:srgbClr val="FFFFFF"/>
                </a:solidFill>
              </a:rPr>
              <a:t>The Leadership Certificate program is open to any SDSU student at any class level.</a:t>
            </a:r>
          </a:p>
          <a:p>
            <a:pPr indent="-228600" lvl="0" marL="457200" rtl="0">
              <a:lnSpc>
                <a:spcPct val="115000"/>
              </a:lnSpc>
              <a:spcBef>
                <a:spcPts val="0"/>
              </a:spcBef>
              <a:buClr>
                <a:srgbClr val="FFFFFF"/>
              </a:buClr>
              <a:buChar char="●"/>
            </a:pPr>
            <a:r>
              <a:rPr lang="en">
                <a:solidFill>
                  <a:srgbClr val="FFFFFF"/>
                </a:solidFill>
              </a:rPr>
              <a:t>In the Leadership Certificate program, you will select from an array of leadership experiences: seminars, off-campus retreats, conferences, peer educator training workshops, service projects, student clubs and organizations, living-learning communities, and unique campus initiatives, all thoughtfully designed to help you foster your leadership development. </a:t>
            </a:r>
          </a:p>
          <a:p>
            <a:pPr lvl="0" rtl="0">
              <a:lnSpc>
                <a:spcPct val="115000"/>
              </a:lnSpc>
              <a:spcBef>
                <a:spcPts val="0"/>
              </a:spcBef>
              <a:buNone/>
            </a:pPr>
            <a:r>
              <a:t/>
            </a:r>
            <a:endParaRPr>
              <a:solidFill>
                <a:srgbClr val="FFFFFF"/>
              </a:solidFill>
            </a:endParaRPr>
          </a:p>
        </p:txBody>
      </p:sp>
      <p:pic>
        <p:nvPicPr>
          <p:cNvPr id="140" name="Shape 140"/>
          <p:cNvPicPr preferRelativeResize="0"/>
          <p:nvPr/>
        </p:nvPicPr>
        <p:blipFill>
          <a:blip r:embed="rId3">
            <a:alphaModFix/>
          </a:blip>
          <a:stretch>
            <a:fillRect/>
          </a:stretch>
        </p:blipFill>
        <p:spPr>
          <a:xfrm>
            <a:off x="1455150" y="746525"/>
            <a:ext cx="6095424" cy="21008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ctrTitle"/>
          </p:nvPr>
        </p:nvSpPr>
        <p:spPr>
          <a:xfrm>
            <a:off x="473075" y="477825"/>
            <a:ext cx="8230200" cy="879600"/>
          </a:xfrm>
          <a:prstGeom prst="rect">
            <a:avLst/>
          </a:prstGeom>
        </p:spPr>
        <p:txBody>
          <a:bodyPr anchorCtr="0" anchor="t" bIns="91425" lIns="91425" rIns="91425" tIns="91425">
            <a:noAutofit/>
          </a:bodyPr>
          <a:lstStyle/>
          <a:p>
            <a:pPr indent="-228600" lvl="0" marL="457200" algn="ctr">
              <a:spcBef>
                <a:spcPts val="0"/>
              </a:spcBef>
              <a:buAutoNum type="arabicPeriod"/>
            </a:pPr>
            <a:r>
              <a:rPr lang="en"/>
              <a:t>Leadership Learning</a:t>
            </a:r>
          </a:p>
        </p:txBody>
      </p:sp>
      <p:sp>
        <p:nvSpPr>
          <p:cNvPr id="146" name="Shape 146"/>
          <p:cNvSpPr txBox="1"/>
          <p:nvPr>
            <p:ph idx="1" type="subTitle"/>
          </p:nvPr>
        </p:nvSpPr>
        <p:spPr>
          <a:xfrm>
            <a:off x="713875" y="1435125"/>
            <a:ext cx="6331500" cy="2587800"/>
          </a:xfrm>
          <a:prstGeom prst="rect">
            <a:avLst/>
          </a:prstGeom>
        </p:spPr>
        <p:txBody>
          <a:bodyPr anchorCtr="0" anchor="b" bIns="91425" lIns="91425" rIns="91425" tIns="91425">
            <a:noAutofit/>
          </a:bodyPr>
          <a:lstStyle/>
          <a:p>
            <a:pPr lvl="0">
              <a:lnSpc>
                <a:spcPct val="115000"/>
              </a:lnSpc>
              <a:spcBef>
                <a:spcPts val="0"/>
              </a:spcBef>
              <a:buClr>
                <a:schemeClr val="dk2"/>
              </a:buClr>
              <a:buSzPct val="68750"/>
              <a:buFont typeface="Arial"/>
              <a:buNone/>
            </a:pPr>
            <a:r>
              <a:rPr b="1" lang="en" sz="1600">
                <a:solidFill>
                  <a:srgbClr val="FFFFFF"/>
                </a:solidFill>
                <a:latin typeface="Arial"/>
                <a:ea typeface="Arial"/>
                <a:cs typeface="Arial"/>
                <a:sym typeface="Arial"/>
              </a:rPr>
              <a:t>Five (5) Required Workshops</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Introduction to Leadership Theory</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Leadership Values</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True Colors</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Conflict Styles</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Attend a ONE SDSU Community event </a:t>
            </a:r>
            <a:r>
              <a:rPr lang="en" sz="1600" u="sng">
                <a:solidFill>
                  <a:srgbClr val="FFFFFF"/>
                </a:solidFill>
                <a:latin typeface="Arial"/>
                <a:ea typeface="Arial"/>
                <a:cs typeface="Arial"/>
                <a:sym typeface="Arial"/>
              </a:rPr>
              <a:t>AND a Campus Collegiate Dialogue Session (Must attend both to receive credit)*</a:t>
            </a:r>
          </a:p>
          <a:p>
            <a:pPr indent="-228600" lvl="0" marL="457200">
              <a:spcBef>
                <a:spcPts val="0"/>
              </a:spcBef>
              <a:buChar char="●"/>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ctrTitle"/>
          </p:nvPr>
        </p:nvSpPr>
        <p:spPr>
          <a:xfrm>
            <a:off x="402625" y="325425"/>
            <a:ext cx="8300700" cy="1030500"/>
          </a:xfrm>
          <a:prstGeom prst="rect">
            <a:avLst/>
          </a:prstGeom>
        </p:spPr>
        <p:txBody>
          <a:bodyPr anchorCtr="0" anchor="t" bIns="91425" lIns="91425" rIns="91425" tIns="91425">
            <a:noAutofit/>
          </a:bodyPr>
          <a:lstStyle/>
          <a:p>
            <a:pPr indent="-228600" lvl="0" marL="457200">
              <a:spcBef>
                <a:spcPts val="0"/>
              </a:spcBef>
              <a:buAutoNum type="arabicPeriod"/>
            </a:pPr>
            <a:r>
              <a:rPr lang="en"/>
              <a:t>Leadership Learning cont. </a:t>
            </a:r>
          </a:p>
        </p:txBody>
      </p:sp>
      <p:sp>
        <p:nvSpPr>
          <p:cNvPr id="152" name="Shape 152"/>
          <p:cNvSpPr txBox="1"/>
          <p:nvPr>
            <p:ph idx="1" type="subTitle"/>
          </p:nvPr>
        </p:nvSpPr>
        <p:spPr>
          <a:xfrm>
            <a:off x="402627" y="1355925"/>
            <a:ext cx="8062500" cy="2972400"/>
          </a:xfrm>
          <a:prstGeom prst="rect">
            <a:avLst/>
          </a:prstGeom>
        </p:spPr>
        <p:txBody>
          <a:bodyPr anchorCtr="0" anchor="b" bIns="91425" lIns="91425" rIns="91425" tIns="91425">
            <a:noAutofit/>
          </a:bodyPr>
          <a:lstStyle/>
          <a:p>
            <a:pPr lvl="0">
              <a:lnSpc>
                <a:spcPct val="115000"/>
              </a:lnSpc>
              <a:spcBef>
                <a:spcPts val="0"/>
              </a:spcBef>
              <a:buClr>
                <a:schemeClr val="dk2"/>
              </a:buClr>
              <a:buSzPct val="68750"/>
              <a:buFont typeface="Arial"/>
              <a:buNone/>
            </a:pPr>
            <a:r>
              <a:rPr b="1" lang="en" sz="1600">
                <a:solidFill>
                  <a:srgbClr val="FFFFFF"/>
                </a:solidFill>
                <a:latin typeface="Arial"/>
                <a:ea typeface="Arial"/>
                <a:cs typeface="Arial"/>
                <a:sym typeface="Arial"/>
              </a:rPr>
              <a:t>Two (2) Self-Selected Workshops</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Etiquette Uploaded</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Time Management</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The Relational Leader</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Strengths Finder</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A workshop in the Leadership Lunch Series</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Student Organization Conflict and Identity Awareness Training (Must attend both Session A and Session B to receive credit; counted as one workshop)</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Other on-campus leadership related workshop</a:t>
            </a:r>
          </a:p>
          <a:p>
            <a:pPr lvl="0">
              <a:spcBef>
                <a:spcPts val="0"/>
              </a:spcBef>
              <a:buNone/>
            </a:pPr>
            <a:r>
              <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ctrTitle"/>
          </p:nvPr>
        </p:nvSpPr>
        <p:spPr>
          <a:xfrm>
            <a:off x="583800" y="249225"/>
            <a:ext cx="8119500" cy="839400"/>
          </a:xfrm>
          <a:prstGeom prst="rect">
            <a:avLst/>
          </a:prstGeom>
        </p:spPr>
        <p:txBody>
          <a:bodyPr anchorCtr="0" anchor="t" bIns="91425" lIns="91425" rIns="91425" tIns="91425">
            <a:noAutofit/>
          </a:bodyPr>
          <a:lstStyle/>
          <a:p>
            <a:pPr lvl="0">
              <a:spcBef>
                <a:spcPts val="0"/>
              </a:spcBef>
              <a:buNone/>
            </a:pPr>
            <a:r>
              <a:rPr lang="en"/>
              <a:t>2. Experiential Leadership </a:t>
            </a:r>
          </a:p>
        </p:txBody>
      </p:sp>
      <p:sp>
        <p:nvSpPr>
          <p:cNvPr id="158" name="Shape 158"/>
          <p:cNvSpPr txBox="1"/>
          <p:nvPr>
            <p:ph idx="1" type="subTitle"/>
          </p:nvPr>
        </p:nvSpPr>
        <p:spPr>
          <a:xfrm>
            <a:off x="981091" y="3865325"/>
            <a:ext cx="6331500" cy="1241700"/>
          </a:xfrm>
          <a:prstGeom prst="rect">
            <a:avLst/>
          </a:prstGeom>
        </p:spPr>
        <p:txBody>
          <a:bodyPr anchorCtr="0" anchor="b" bIns="91425" lIns="91425" rIns="91425" tIns="91425">
            <a:noAutofit/>
          </a:bodyPr>
          <a:lstStyle/>
          <a:p>
            <a:pPr lvl="0">
              <a:lnSpc>
                <a:spcPct val="115000"/>
              </a:lnSpc>
              <a:spcBef>
                <a:spcPts val="0"/>
              </a:spcBef>
              <a:buClr>
                <a:schemeClr val="dk2"/>
              </a:buClr>
              <a:buSzPct val="68750"/>
              <a:buFont typeface="Arial"/>
              <a:buNone/>
            </a:pPr>
            <a:r>
              <a:rPr b="1" lang="en" sz="1600">
                <a:solidFill>
                  <a:srgbClr val="FFFFFF"/>
                </a:solidFill>
                <a:latin typeface="Arial"/>
                <a:ea typeface="Arial"/>
                <a:cs typeface="Arial"/>
                <a:sym typeface="Arial"/>
              </a:rPr>
              <a:t>Participate in two (2) of the following:</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Aztec CORE Leadership Retreat or Greek Life Team Retreat</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SDSU Leadership Summit Conference</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Freshman Leadership Connection (freshman only, fall semester)</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Volunteer as a tutor for the Casa Azteca/Aztec Freshman Connection commuter program for 20 hours (one semester)</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Participate in the MLK Jr. Day Parade as a volunteer for the University Planning Committee</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Participate in the San Diego LGBT Pride Parade as a volunteer with the University Planning Committee</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Other experiential program (Must be approved in advance by the Leadership Certificate Advisor) </a:t>
            </a:r>
          </a:p>
          <a:p>
            <a:pPr lvl="0">
              <a:spcBef>
                <a:spcPts val="0"/>
              </a:spcBef>
              <a:buNone/>
            </a:pPr>
            <a:r>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ctrTitle"/>
          </p:nvPr>
        </p:nvSpPr>
        <p:spPr>
          <a:xfrm>
            <a:off x="342225" y="325425"/>
            <a:ext cx="8361000" cy="912600"/>
          </a:xfrm>
          <a:prstGeom prst="rect">
            <a:avLst/>
          </a:prstGeom>
        </p:spPr>
        <p:txBody>
          <a:bodyPr anchorCtr="0" anchor="t" bIns="91425" lIns="91425" rIns="91425" tIns="91425">
            <a:noAutofit/>
          </a:bodyPr>
          <a:lstStyle/>
          <a:p>
            <a:pPr lvl="0" algn="ctr">
              <a:spcBef>
                <a:spcPts val="0"/>
              </a:spcBef>
              <a:buNone/>
            </a:pPr>
            <a:r>
              <a:rPr lang="en"/>
              <a:t>3. Leadership Service</a:t>
            </a:r>
          </a:p>
        </p:txBody>
      </p:sp>
      <p:sp>
        <p:nvSpPr>
          <p:cNvPr id="164" name="Shape 164"/>
          <p:cNvSpPr txBox="1"/>
          <p:nvPr>
            <p:ph idx="1" type="subTitle"/>
          </p:nvPr>
        </p:nvSpPr>
        <p:spPr>
          <a:xfrm>
            <a:off x="401275" y="1415000"/>
            <a:ext cx="7634700" cy="3293700"/>
          </a:xfrm>
          <a:prstGeom prst="rect">
            <a:avLst/>
          </a:prstGeom>
        </p:spPr>
        <p:txBody>
          <a:bodyPr anchorCtr="0" anchor="b" bIns="91425" lIns="91425" rIns="91425" tIns="91425">
            <a:noAutofit/>
          </a:bodyPr>
          <a:lstStyle/>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Participate in </a:t>
            </a:r>
            <a:r>
              <a:rPr b="1" lang="en" sz="1600">
                <a:solidFill>
                  <a:srgbClr val="FFFFFF"/>
                </a:solidFill>
                <a:latin typeface="Arial"/>
                <a:ea typeface="Arial"/>
                <a:cs typeface="Arial"/>
                <a:sym typeface="Arial"/>
              </a:rPr>
              <a:t>ten (10) hours of community service </a:t>
            </a:r>
            <a:r>
              <a:rPr lang="en" sz="1600">
                <a:solidFill>
                  <a:srgbClr val="FFFFFF"/>
                </a:solidFill>
                <a:latin typeface="Arial"/>
                <a:ea typeface="Arial"/>
                <a:cs typeface="Arial"/>
                <a:sym typeface="Arial"/>
              </a:rPr>
              <a:t>and report online at </a:t>
            </a:r>
            <a:r>
              <a:rPr lang="en" sz="1600" u="sng">
                <a:solidFill>
                  <a:srgbClr val="FFFFFF"/>
                </a:solidFill>
                <a:latin typeface="Arial"/>
                <a:ea typeface="Arial"/>
                <a:cs typeface="Arial"/>
                <a:sym typeface="Arial"/>
              </a:rPr>
              <a:t>http://studentaffairs.sdsu.edu/SLL/leadership/serviceopportunities.html</a:t>
            </a:r>
          </a:p>
          <a:p>
            <a:pPr indent="-330200" lvl="0" marL="457200" rtl="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Service:</a:t>
            </a:r>
          </a:p>
          <a:p>
            <a:pPr indent="-330200" lvl="1" marL="914400" rtl="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Number of hours: ____ Date completed: __________</a:t>
            </a:r>
          </a:p>
          <a:p>
            <a:pPr indent="-330200" lvl="0" marL="457200" rtl="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List of pre-approved organizations at </a:t>
            </a:r>
            <a:r>
              <a:rPr lang="en" sz="1600" u="sng">
                <a:solidFill>
                  <a:srgbClr val="FFFFFF"/>
                </a:solidFill>
                <a:latin typeface="Arial"/>
                <a:ea typeface="Arial"/>
                <a:cs typeface="Arial"/>
                <a:sym typeface="Arial"/>
              </a:rPr>
              <a:t>https://go.sdsu.edu/student_affairs/sll/leadership-service-opportunities.aspx</a:t>
            </a:r>
          </a:p>
          <a:p>
            <a:pPr indent="-330200" lvl="0" marL="457200">
              <a:lnSpc>
                <a:spcPct val="115000"/>
              </a:lnSpc>
              <a:spcBef>
                <a:spcPts val="0"/>
              </a:spcBef>
              <a:buSzPct val="100000"/>
              <a:buFont typeface="Arial"/>
              <a:buChar char="●"/>
            </a:pPr>
            <a:r>
              <a:rPr lang="en" sz="1600">
                <a:solidFill>
                  <a:srgbClr val="FFFFFF"/>
                </a:solidFill>
                <a:latin typeface="Arial"/>
                <a:ea typeface="Arial"/>
                <a:cs typeface="Arial"/>
                <a:sym typeface="Arial"/>
              </a:rPr>
              <a:t>Qualifications of community service at	</a:t>
            </a:r>
            <a:r>
              <a:rPr lang="en" sz="1600" u="sng">
                <a:solidFill>
                  <a:srgbClr val="FFFFFF"/>
                </a:solidFill>
                <a:latin typeface="Arial"/>
                <a:ea typeface="Arial"/>
                <a:cs typeface="Arial"/>
                <a:sym typeface="Arial"/>
              </a:rPr>
              <a:t>https://go.sdsu.edu/student_affairs/sll/files/05142-Qualifications_of_Community_Service.pdf</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Will come back to this topic</a:t>
            </a:r>
          </a:p>
          <a:p>
            <a:pPr lvl="0">
              <a:lnSpc>
                <a:spcPct val="115000"/>
              </a:lnSpc>
              <a:spcBef>
                <a:spcPts val="0"/>
              </a:spcBef>
              <a:buClr>
                <a:schemeClr val="dk2"/>
              </a:buClr>
              <a:buSzPct val="68750"/>
              <a:buFont typeface="Arial"/>
              <a:buNone/>
            </a:pPr>
            <a:r>
              <a:t/>
            </a:r>
            <a:endParaRPr sz="1600">
              <a:solidFill>
                <a:schemeClr val="dk2"/>
              </a:solidFill>
              <a:latin typeface="Arial"/>
              <a:ea typeface="Arial"/>
              <a:cs typeface="Arial"/>
              <a:sym typeface="Arial"/>
            </a:endParaRPr>
          </a:p>
          <a:p>
            <a:pPr lvl="0">
              <a:spcBef>
                <a:spcPts val="0"/>
              </a:spcBef>
              <a:buNone/>
            </a:pPr>
            <a:r>
              <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ctrTitle"/>
          </p:nvPr>
        </p:nvSpPr>
        <p:spPr>
          <a:xfrm>
            <a:off x="402625" y="325425"/>
            <a:ext cx="8300700" cy="872400"/>
          </a:xfrm>
          <a:prstGeom prst="rect">
            <a:avLst/>
          </a:prstGeom>
        </p:spPr>
        <p:txBody>
          <a:bodyPr anchorCtr="0" anchor="t" bIns="91425" lIns="91425" rIns="91425" tIns="91425">
            <a:noAutofit/>
          </a:bodyPr>
          <a:lstStyle/>
          <a:p>
            <a:pPr lvl="0" algn="ctr">
              <a:spcBef>
                <a:spcPts val="0"/>
              </a:spcBef>
              <a:buNone/>
            </a:pPr>
            <a:r>
              <a:rPr lang="en"/>
              <a:t>4. Leadership Role</a:t>
            </a:r>
          </a:p>
        </p:txBody>
      </p:sp>
      <p:sp>
        <p:nvSpPr>
          <p:cNvPr id="170" name="Shape 170"/>
          <p:cNvSpPr txBox="1"/>
          <p:nvPr>
            <p:ph idx="1" type="subTitle"/>
          </p:nvPr>
        </p:nvSpPr>
        <p:spPr>
          <a:xfrm>
            <a:off x="443727" y="805225"/>
            <a:ext cx="8218500" cy="2970300"/>
          </a:xfrm>
          <a:prstGeom prst="rect">
            <a:avLst/>
          </a:prstGeom>
        </p:spPr>
        <p:txBody>
          <a:bodyPr anchorCtr="0" anchor="b" bIns="91425" lIns="91425" rIns="91425" tIns="91425">
            <a:noAutofit/>
          </a:bodyPr>
          <a:lstStyle/>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Participate in a current leadership role on campus for a minimum of </a:t>
            </a:r>
            <a:r>
              <a:rPr b="1" lang="en" sz="1600">
                <a:solidFill>
                  <a:srgbClr val="FFFFFF"/>
                </a:solidFill>
                <a:latin typeface="Arial"/>
                <a:ea typeface="Arial"/>
                <a:cs typeface="Arial"/>
                <a:sym typeface="Arial"/>
              </a:rPr>
              <a:t>twenty (20) hours </a:t>
            </a:r>
            <a:r>
              <a:rPr lang="en" sz="1600">
                <a:solidFill>
                  <a:srgbClr val="FFFFFF"/>
                </a:solidFill>
                <a:latin typeface="Arial"/>
                <a:ea typeface="Arial"/>
                <a:cs typeface="Arial"/>
                <a:sym typeface="Arial"/>
              </a:rPr>
              <a:t>with major responsibilities</a:t>
            </a:r>
          </a:p>
          <a:p>
            <a:pPr indent="-330200" lvl="0" marL="457200">
              <a:lnSpc>
                <a:spcPct val="115000"/>
              </a:lnSpc>
              <a:spcBef>
                <a:spcPts val="0"/>
              </a:spcBef>
              <a:buClr>
                <a:srgbClr val="FFFFFF"/>
              </a:buClr>
              <a:buSzPct val="100000"/>
              <a:buFont typeface="Arial"/>
              <a:buChar char="●"/>
            </a:pPr>
            <a:r>
              <a:rPr b="1" lang="en" sz="1600" u="sng">
                <a:solidFill>
                  <a:srgbClr val="FFFFFF"/>
                </a:solidFill>
                <a:latin typeface="Arial"/>
                <a:ea typeface="Arial"/>
                <a:cs typeface="Arial"/>
                <a:sym typeface="Arial"/>
              </a:rPr>
              <a:t>Prior</a:t>
            </a:r>
            <a:r>
              <a:rPr lang="en" sz="1600">
                <a:solidFill>
                  <a:srgbClr val="FFFFFF"/>
                </a:solidFill>
                <a:latin typeface="Arial"/>
                <a:ea typeface="Arial"/>
                <a:cs typeface="Arial"/>
                <a:sym typeface="Arial"/>
              </a:rPr>
              <a:t>: Submit a detailed description of the position and personal goal statement of what you hope to achieve in this role to the Leadership Certificate Advisor</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Submit 3 goals prior to role to Leadership Certificate Advisor</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After completion of the leadership role: Turn in a Letter of Verification from the organization/group faculty/staff advisor to the Leadership Certificate Advisor. </a:t>
            </a:r>
          </a:p>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ctrTitle"/>
          </p:nvPr>
        </p:nvSpPr>
        <p:spPr>
          <a:xfrm>
            <a:off x="161050" y="434650"/>
            <a:ext cx="8560800" cy="1542000"/>
          </a:xfrm>
          <a:prstGeom prst="rect">
            <a:avLst/>
          </a:prstGeom>
        </p:spPr>
        <p:txBody>
          <a:bodyPr anchorCtr="0" anchor="t" bIns="91425" lIns="91425" rIns="91425" tIns="91425">
            <a:noAutofit/>
          </a:bodyPr>
          <a:lstStyle/>
          <a:p>
            <a:pPr lvl="0" algn="ctr">
              <a:spcBef>
                <a:spcPts val="0"/>
              </a:spcBef>
              <a:buNone/>
            </a:pPr>
            <a:r>
              <a:rPr lang="en"/>
              <a:t>5. Leadership and Mentoring </a:t>
            </a:r>
          </a:p>
        </p:txBody>
      </p:sp>
      <p:sp>
        <p:nvSpPr>
          <p:cNvPr id="176" name="Shape 176"/>
          <p:cNvSpPr txBox="1"/>
          <p:nvPr>
            <p:ph idx="1" type="subTitle"/>
          </p:nvPr>
        </p:nvSpPr>
        <p:spPr>
          <a:xfrm>
            <a:off x="652751" y="970150"/>
            <a:ext cx="7685100" cy="2655900"/>
          </a:xfrm>
          <a:prstGeom prst="rect">
            <a:avLst/>
          </a:prstGeom>
        </p:spPr>
        <p:txBody>
          <a:bodyPr anchorCtr="0" anchor="b" bIns="91425" lIns="91425" rIns="91425" tIns="91425">
            <a:noAutofit/>
          </a:bodyPr>
          <a:lstStyle/>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Participate in the SDSU Career Services Aztec Mentor Program Complete eight to twelve (8-12) hours of commitment Semester completed:</a:t>
            </a:r>
          </a:p>
          <a:p>
            <a:pPr lvl="0">
              <a:lnSpc>
                <a:spcPct val="115000"/>
              </a:lnSpc>
              <a:spcBef>
                <a:spcPts val="0"/>
              </a:spcBef>
              <a:buNone/>
            </a:pPr>
            <a:r>
              <a:rPr b="1" lang="en" sz="1600">
                <a:solidFill>
                  <a:srgbClr val="FFFFFF"/>
                </a:solidFill>
                <a:latin typeface="Arial"/>
                <a:ea typeface="Arial"/>
                <a:cs typeface="Arial"/>
                <a:sym typeface="Arial"/>
              </a:rPr>
              <a:t>  	</a:t>
            </a:r>
            <a:r>
              <a:rPr b="1" lang="en" sz="1600" u="sng">
                <a:solidFill>
                  <a:srgbClr val="FFFFFF"/>
                </a:solidFill>
                <a:latin typeface="Arial"/>
                <a:ea typeface="Arial"/>
                <a:cs typeface="Arial"/>
                <a:sym typeface="Arial"/>
              </a:rPr>
              <a:t>OR</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Participate in a pre-approved internship with Student Life &amp; Leadership for one semester: This internship must be pre-approved by the Director or Associate Director of Student Life &amp; Leadership</a:t>
            </a:r>
          </a:p>
          <a:p>
            <a:pPr lvl="0">
              <a:spcBef>
                <a:spcPts val="0"/>
              </a:spcBef>
              <a:buNone/>
            </a:pPr>
            <a:r>
              <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ctrTitle"/>
          </p:nvPr>
        </p:nvSpPr>
        <p:spPr>
          <a:xfrm>
            <a:off x="332175" y="401625"/>
            <a:ext cx="8371200" cy="1542000"/>
          </a:xfrm>
          <a:prstGeom prst="rect">
            <a:avLst/>
          </a:prstGeom>
        </p:spPr>
        <p:txBody>
          <a:bodyPr anchorCtr="0" anchor="t" bIns="91425" lIns="91425" rIns="91425" tIns="91425">
            <a:noAutofit/>
          </a:bodyPr>
          <a:lstStyle/>
          <a:p>
            <a:pPr lvl="0" algn="ctr">
              <a:spcBef>
                <a:spcPts val="0"/>
              </a:spcBef>
              <a:buNone/>
            </a:pPr>
            <a:r>
              <a:rPr lang="en"/>
              <a:t>6. Critical Thinking and Reflection Capstone</a:t>
            </a:r>
          </a:p>
        </p:txBody>
      </p:sp>
      <p:sp>
        <p:nvSpPr>
          <p:cNvPr id="182" name="Shape 182"/>
          <p:cNvSpPr txBox="1"/>
          <p:nvPr>
            <p:ph idx="1" type="subTitle"/>
          </p:nvPr>
        </p:nvSpPr>
        <p:spPr>
          <a:xfrm>
            <a:off x="614476" y="1573125"/>
            <a:ext cx="7403100" cy="2094600"/>
          </a:xfrm>
          <a:prstGeom prst="rect">
            <a:avLst/>
          </a:prstGeom>
        </p:spPr>
        <p:txBody>
          <a:bodyPr anchorCtr="0" anchor="b" bIns="91425" lIns="91425" rIns="91425" tIns="91425">
            <a:noAutofit/>
          </a:bodyPr>
          <a:lstStyle/>
          <a:p>
            <a:pPr indent="-330200" lvl="0" marL="457200" rtl="0">
              <a:lnSpc>
                <a:spcPct val="115000"/>
              </a:lnSpc>
              <a:spcBef>
                <a:spcPts val="0"/>
              </a:spcBef>
              <a:buSzPct val="100000"/>
              <a:buChar char="●"/>
            </a:pPr>
            <a:r>
              <a:rPr lang="en" sz="1600">
                <a:solidFill>
                  <a:srgbClr val="FFFFFF"/>
                </a:solidFill>
                <a:latin typeface="Arial"/>
                <a:ea typeface="Arial"/>
                <a:cs typeface="Arial"/>
                <a:sym typeface="Arial"/>
              </a:rPr>
              <a:t>After completing all the specified requirements of the certificate above, you will be asked produce a “Capstone Reflection Paper/Video.”</a:t>
            </a:r>
          </a:p>
          <a:p>
            <a:pPr indent="-330200" lvl="0" marL="457200" rtl="0">
              <a:lnSpc>
                <a:spcPct val="115000"/>
              </a:lnSpc>
              <a:spcBef>
                <a:spcPts val="0"/>
              </a:spcBef>
              <a:buSzPct val="100000"/>
              <a:buChar char="●"/>
            </a:pPr>
            <a:r>
              <a:rPr lang="en" sz="1600">
                <a:solidFill>
                  <a:srgbClr val="FFFFFF"/>
                </a:solidFill>
                <a:latin typeface="Arial"/>
                <a:ea typeface="Arial"/>
                <a:cs typeface="Arial"/>
                <a:sym typeface="Arial"/>
              </a:rPr>
              <a:t>Set up an advising appointment with Chelsea Winer, Assistant Student Life Advisor, at cwiner@mail.sdsu.edu for further information.</a:t>
            </a:r>
          </a:p>
          <a:p>
            <a:pPr lvl="0">
              <a:spcBef>
                <a:spcPts val="0"/>
              </a:spcBef>
              <a:buNone/>
            </a:pPr>
            <a:r>
              <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ctrTitle"/>
          </p:nvPr>
        </p:nvSpPr>
        <p:spPr>
          <a:xfrm>
            <a:off x="24450" y="231925"/>
            <a:ext cx="9562200" cy="879600"/>
          </a:xfrm>
          <a:prstGeom prst="rect">
            <a:avLst/>
          </a:prstGeom>
        </p:spPr>
        <p:txBody>
          <a:bodyPr anchorCtr="0" anchor="t" bIns="91425" lIns="91425" rIns="91425" tIns="91425">
            <a:noAutofit/>
          </a:bodyPr>
          <a:lstStyle/>
          <a:p>
            <a:pPr lvl="0">
              <a:spcBef>
                <a:spcPts val="0"/>
              </a:spcBef>
              <a:buNone/>
            </a:pPr>
            <a:r>
              <a:rPr lang="en"/>
              <a:t>Community Service Certificate</a:t>
            </a:r>
          </a:p>
        </p:txBody>
      </p:sp>
      <p:sp>
        <p:nvSpPr>
          <p:cNvPr id="188" name="Shape 188"/>
          <p:cNvSpPr txBox="1"/>
          <p:nvPr>
            <p:ph idx="1" type="subTitle"/>
          </p:nvPr>
        </p:nvSpPr>
        <p:spPr>
          <a:xfrm>
            <a:off x="510650" y="609600"/>
            <a:ext cx="6839400" cy="4480200"/>
          </a:xfrm>
          <a:prstGeom prst="rect">
            <a:avLst/>
          </a:prstGeom>
        </p:spPr>
        <p:txBody>
          <a:bodyPr anchorCtr="0" anchor="b" bIns="91425" lIns="91425" rIns="91425" tIns="91425">
            <a:noAutofit/>
          </a:bodyPr>
          <a:lstStyle/>
          <a:p>
            <a:pPr indent="-317500" lvl="0" marL="457200">
              <a:lnSpc>
                <a:spcPct val="115000"/>
              </a:lnSpc>
              <a:spcBef>
                <a:spcPts val="0"/>
              </a:spcBef>
              <a:buClr>
                <a:srgbClr val="FFFFFF"/>
              </a:buClr>
              <a:buSzPct val="100000"/>
              <a:buFont typeface="Arial"/>
              <a:buChar char="●"/>
            </a:pPr>
            <a:r>
              <a:rPr lang="en" sz="1400">
                <a:solidFill>
                  <a:srgbClr val="FFFFFF"/>
                </a:solidFill>
                <a:latin typeface="Arial"/>
                <a:ea typeface="Arial"/>
                <a:cs typeface="Arial"/>
                <a:sym typeface="Arial"/>
              </a:rPr>
              <a:t>A community service certificate will be awarded for every 100 hours you log with Student Life &amp; Leadership.</a:t>
            </a:r>
          </a:p>
          <a:p>
            <a:pPr indent="-317500" lvl="0" marL="457200">
              <a:lnSpc>
                <a:spcPct val="115000"/>
              </a:lnSpc>
              <a:spcBef>
                <a:spcPts val="0"/>
              </a:spcBef>
              <a:buClr>
                <a:srgbClr val="FFFFFF"/>
              </a:buClr>
              <a:buSzPct val="100000"/>
              <a:buFont typeface="Arial"/>
              <a:buChar char="●"/>
            </a:pPr>
            <a:r>
              <a:rPr lang="en" sz="1400">
                <a:solidFill>
                  <a:srgbClr val="FFFFFF"/>
                </a:solidFill>
                <a:latin typeface="Arial"/>
                <a:ea typeface="Arial"/>
                <a:cs typeface="Arial"/>
                <a:sym typeface="Arial"/>
              </a:rPr>
              <a:t>To see if you earned the Community Service Certificate, contact Chelsea Winer (</a:t>
            </a:r>
            <a:r>
              <a:rPr lang="en" sz="1400" u="sng">
                <a:solidFill>
                  <a:srgbClr val="FFFFFF"/>
                </a:solidFill>
                <a:latin typeface="Arial"/>
                <a:ea typeface="Arial"/>
                <a:cs typeface="Arial"/>
                <a:sym typeface="Arial"/>
              </a:rPr>
              <a:t>cwiner@mail.sdsu.edu</a:t>
            </a:r>
            <a:r>
              <a:rPr lang="en" sz="1400">
                <a:solidFill>
                  <a:srgbClr val="FFFFFF"/>
                </a:solidFill>
                <a:latin typeface="Arial"/>
                <a:ea typeface="Arial"/>
                <a:cs typeface="Arial"/>
                <a:sym typeface="Arial"/>
              </a:rPr>
              <a:t>).</a:t>
            </a:r>
          </a:p>
          <a:p>
            <a:pPr indent="-317500" lvl="0" marL="457200">
              <a:lnSpc>
                <a:spcPct val="115000"/>
              </a:lnSpc>
              <a:spcBef>
                <a:spcPts val="0"/>
              </a:spcBef>
              <a:buSzPct val="100000"/>
              <a:buFont typeface="Arial"/>
              <a:buChar char="●"/>
            </a:pPr>
            <a:r>
              <a:rPr lang="en" sz="1400">
                <a:solidFill>
                  <a:srgbClr val="FFFFFF"/>
                </a:solidFill>
                <a:latin typeface="Arial"/>
                <a:ea typeface="Arial"/>
                <a:cs typeface="Arial"/>
                <a:sym typeface="Arial"/>
              </a:rPr>
              <a:t>Some pre-approved organizations:</a:t>
            </a:r>
          </a:p>
          <a:p>
            <a:pPr indent="-317500" lvl="1" marL="914400">
              <a:lnSpc>
                <a:spcPct val="115000"/>
              </a:lnSpc>
              <a:spcBef>
                <a:spcPts val="0"/>
              </a:spcBef>
              <a:buClr>
                <a:srgbClr val="FFFFFF"/>
              </a:buClr>
              <a:buSzPct val="100000"/>
              <a:buFont typeface="Arial"/>
              <a:buChar char="○"/>
            </a:pPr>
            <a:r>
              <a:rPr lang="en" sz="1400">
                <a:solidFill>
                  <a:srgbClr val="FFFFFF"/>
                </a:solidFill>
                <a:latin typeface="Arial"/>
                <a:ea typeface="Arial"/>
                <a:cs typeface="Arial"/>
                <a:sym typeface="Arial"/>
              </a:rPr>
              <a:t>  </a:t>
            </a:r>
            <a:r>
              <a:rPr lang="en" sz="1400" u="sng">
                <a:solidFill>
                  <a:srgbClr val="FFFFFF"/>
                </a:solidFill>
                <a:latin typeface="Arial"/>
                <a:ea typeface="Arial"/>
                <a:cs typeface="Arial"/>
                <a:sym typeface="Arial"/>
              </a:rPr>
              <a:t>American Cancer Society</a:t>
            </a:r>
          </a:p>
          <a:p>
            <a:pPr indent="-317500" lvl="1" marL="914400">
              <a:lnSpc>
                <a:spcPct val="115000"/>
              </a:lnSpc>
              <a:spcBef>
                <a:spcPts val="0"/>
              </a:spcBef>
              <a:buClr>
                <a:srgbClr val="FFFFFF"/>
              </a:buClr>
              <a:buSzPct val="100000"/>
              <a:buFont typeface="Arial"/>
              <a:buChar char="○"/>
            </a:pPr>
            <a:r>
              <a:rPr lang="en" sz="1400">
                <a:solidFill>
                  <a:srgbClr val="FFFFFF"/>
                </a:solidFill>
                <a:latin typeface="Arial"/>
                <a:ea typeface="Arial"/>
                <a:cs typeface="Arial"/>
                <a:sym typeface="Arial"/>
              </a:rPr>
              <a:t>  </a:t>
            </a:r>
            <a:r>
              <a:rPr lang="en" sz="1400" u="sng">
                <a:solidFill>
                  <a:srgbClr val="FFFFFF"/>
                </a:solidFill>
                <a:latin typeface="Arial"/>
                <a:ea typeface="Arial"/>
                <a:cs typeface="Arial"/>
                <a:sym typeface="Arial"/>
              </a:rPr>
              <a:t>Cystic Fibrosis Foundation</a:t>
            </a:r>
          </a:p>
          <a:p>
            <a:pPr indent="-317500" lvl="1" marL="914400">
              <a:lnSpc>
                <a:spcPct val="115000"/>
              </a:lnSpc>
              <a:spcBef>
                <a:spcPts val="0"/>
              </a:spcBef>
              <a:buClr>
                <a:srgbClr val="FFFFFF"/>
              </a:buClr>
              <a:buSzPct val="100000"/>
              <a:buFont typeface="Arial"/>
              <a:buChar char="○"/>
            </a:pPr>
            <a:r>
              <a:rPr lang="en" sz="1400">
                <a:solidFill>
                  <a:srgbClr val="FFFFFF"/>
                </a:solidFill>
                <a:latin typeface="Arial"/>
                <a:ea typeface="Arial"/>
                <a:cs typeface="Arial"/>
                <a:sym typeface="Arial"/>
              </a:rPr>
              <a:t>  </a:t>
            </a:r>
            <a:r>
              <a:rPr lang="en" sz="1400" u="sng">
                <a:solidFill>
                  <a:srgbClr val="FFFFFF"/>
                </a:solidFill>
                <a:latin typeface="Arial"/>
                <a:ea typeface="Arial"/>
                <a:cs typeface="Arial"/>
                <a:sym typeface="Arial"/>
              </a:rPr>
              <a:t>Embrace</a:t>
            </a:r>
          </a:p>
          <a:p>
            <a:pPr indent="-317500" lvl="1" marL="914400">
              <a:lnSpc>
                <a:spcPct val="115000"/>
              </a:lnSpc>
              <a:spcBef>
                <a:spcPts val="0"/>
              </a:spcBef>
              <a:buClr>
                <a:srgbClr val="FFFFFF"/>
              </a:buClr>
              <a:buSzPct val="100000"/>
              <a:buFont typeface="Arial"/>
              <a:buChar char="○"/>
            </a:pPr>
            <a:r>
              <a:rPr lang="en" sz="1400">
                <a:solidFill>
                  <a:srgbClr val="FFFFFF"/>
                </a:solidFill>
                <a:latin typeface="Arial"/>
                <a:ea typeface="Arial"/>
                <a:cs typeface="Arial"/>
                <a:sym typeface="Arial"/>
              </a:rPr>
              <a:t>  </a:t>
            </a:r>
            <a:r>
              <a:rPr lang="en" sz="1400" u="sng">
                <a:solidFill>
                  <a:srgbClr val="FFFFFF"/>
                </a:solidFill>
                <a:latin typeface="Arial"/>
                <a:ea typeface="Arial"/>
                <a:cs typeface="Arial"/>
                <a:sym typeface="Arial"/>
              </a:rPr>
              <a:t>Habitat for Humanity</a:t>
            </a:r>
          </a:p>
          <a:p>
            <a:pPr indent="-317500" lvl="1" marL="914400">
              <a:lnSpc>
                <a:spcPct val="115000"/>
              </a:lnSpc>
              <a:spcBef>
                <a:spcPts val="0"/>
              </a:spcBef>
              <a:buClr>
                <a:srgbClr val="FFFFFF"/>
              </a:buClr>
              <a:buSzPct val="100000"/>
              <a:buFont typeface="Arial"/>
              <a:buChar char="○"/>
            </a:pPr>
            <a:r>
              <a:rPr lang="en" sz="1400">
                <a:solidFill>
                  <a:srgbClr val="FFFFFF"/>
                </a:solidFill>
                <a:latin typeface="Arial"/>
                <a:ea typeface="Arial"/>
                <a:cs typeface="Arial"/>
                <a:sym typeface="Arial"/>
              </a:rPr>
              <a:t>  </a:t>
            </a:r>
            <a:r>
              <a:rPr lang="en" sz="1400" u="sng">
                <a:solidFill>
                  <a:srgbClr val="FFFFFF"/>
                </a:solidFill>
                <a:latin typeface="Arial"/>
                <a:ea typeface="Arial"/>
                <a:cs typeface="Arial"/>
                <a:sym typeface="Arial"/>
              </a:rPr>
              <a:t>JDRF San Diego</a:t>
            </a:r>
          </a:p>
          <a:p>
            <a:pPr indent="-317500" lvl="1" marL="914400">
              <a:lnSpc>
                <a:spcPct val="115000"/>
              </a:lnSpc>
              <a:spcBef>
                <a:spcPts val="0"/>
              </a:spcBef>
              <a:buClr>
                <a:srgbClr val="FFFFFF"/>
              </a:buClr>
              <a:buSzPct val="100000"/>
              <a:buFont typeface="Arial"/>
              <a:buChar char="○"/>
            </a:pPr>
            <a:r>
              <a:rPr lang="en" sz="1400">
                <a:solidFill>
                  <a:srgbClr val="FFFFFF"/>
                </a:solidFill>
                <a:latin typeface="Arial"/>
                <a:ea typeface="Arial"/>
                <a:cs typeface="Arial"/>
                <a:sym typeface="Arial"/>
              </a:rPr>
              <a:t>  </a:t>
            </a:r>
            <a:r>
              <a:rPr lang="en" sz="1400" u="sng">
                <a:solidFill>
                  <a:srgbClr val="FFFFFF"/>
                </a:solidFill>
                <a:latin typeface="Arial"/>
                <a:ea typeface="Arial"/>
                <a:cs typeface="Arial"/>
                <a:sym typeface="Arial"/>
              </a:rPr>
              <a:t>National Eating Disorder Association (NEDA)</a:t>
            </a:r>
          </a:p>
          <a:p>
            <a:pPr indent="-317500" lvl="1" marL="914400">
              <a:lnSpc>
                <a:spcPct val="115000"/>
              </a:lnSpc>
              <a:spcBef>
                <a:spcPts val="0"/>
              </a:spcBef>
              <a:buClr>
                <a:srgbClr val="FFFFFF"/>
              </a:buClr>
              <a:buSzPct val="100000"/>
              <a:buFont typeface="Arial"/>
              <a:buChar char="○"/>
            </a:pPr>
            <a:r>
              <a:rPr lang="en" sz="1400">
                <a:solidFill>
                  <a:srgbClr val="FFFFFF"/>
                </a:solidFill>
                <a:latin typeface="Arial"/>
                <a:ea typeface="Arial"/>
                <a:cs typeface="Arial"/>
                <a:sym typeface="Arial"/>
              </a:rPr>
              <a:t>  </a:t>
            </a:r>
            <a:r>
              <a:rPr lang="en" sz="1400" u="sng">
                <a:solidFill>
                  <a:srgbClr val="FFFFFF"/>
                </a:solidFill>
                <a:latin typeface="Arial"/>
                <a:ea typeface="Arial"/>
                <a:cs typeface="Arial"/>
                <a:sym typeface="Arial"/>
              </a:rPr>
              <a:t>Prevent Child Abuse America</a:t>
            </a:r>
          </a:p>
          <a:p>
            <a:pPr indent="-317500" lvl="1" marL="914400">
              <a:lnSpc>
                <a:spcPct val="115000"/>
              </a:lnSpc>
              <a:spcBef>
                <a:spcPts val="0"/>
              </a:spcBef>
              <a:buClr>
                <a:srgbClr val="FFFFFF"/>
              </a:buClr>
              <a:buSzPct val="100000"/>
              <a:buFont typeface="Arial"/>
              <a:buChar char="○"/>
            </a:pPr>
            <a:r>
              <a:rPr lang="en" sz="1400">
                <a:solidFill>
                  <a:srgbClr val="FFFFFF"/>
                </a:solidFill>
                <a:latin typeface="Arial"/>
                <a:ea typeface="Arial"/>
                <a:cs typeface="Arial"/>
                <a:sym typeface="Arial"/>
              </a:rPr>
              <a:t>  </a:t>
            </a:r>
            <a:r>
              <a:rPr lang="en" sz="1400" u="sng">
                <a:solidFill>
                  <a:srgbClr val="FFFFFF"/>
                </a:solidFill>
                <a:latin typeface="Arial"/>
                <a:ea typeface="Arial"/>
                <a:cs typeface="Arial"/>
                <a:sym typeface="Arial"/>
              </a:rPr>
              <a:t>Relay for Life</a:t>
            </a:r>
          </a:p>
          <a:p>
            <a:pPr indent="-317500" lvl="1" marL="914400">
              <a:lnSpc>
                <a:spcPct val="115000"/>
              </a:lnSpc>
              <a:spcBef>
                <a:spcPts val="0"/>
              </a:spcBef>
              <a:buClr>
                <a:srgbClr val="FFFFFF"/>
              </a:buClr>
              <a:buSzPct val="100000"/>
              <a:buFont typeface="Arial"/>
              <a:buChar char="○"/>
            </a:pPr>
            <a:r>
              <a:rPr lang="en" sz="1400">
                <a:solidFill>
                  <a:srgbClr val="FFFFFF"/>
                </a:solidFill>
                <a:latin typeface="Arial"/>
                <a:ea typeface="Arial"/>
                <a:cs typeface="Arial"/>
                <a:sym typeface="Arial"/>
              </a:rPr>
              <a:t>  </a:t>
            </a:r>
            <a:r>
              <a:rPr lang="en" sz="1400" u="sng">
                <a:solidFill>
                  <a:srgbClr val="FFFFFF"/>
                </a:solidFill>
                <a:latin typeface="Arial"/>
                <a:ea typeface="Arial"/>
                <a:cs typeface="Arial"/>
                <a:sym typeface="Arial"/>
              </a:rPr>
              <a:t>San Diego Food Bank</a:t>
            </a:r>
          </a:p>
          <a:p>
            <a:pPr indent="-317500" lvl="1" marL="914400">
              <a:lnSpc>
                <a:spcPct val="115000"/>
              </a:lnSpc>
              <a:spcBef>
                <a:spcPts val="0"/>
              </a:spcBef>
              <a:buClr>
                <a:srgbClr val="FFFFFF"/>
              </a:buClr>
              <a:buSzPct val="100000"/>
              <a:buFont typeface="Arial"/>
              <a:buChar char="○"/>
            </a:pPr>
            <a:r>
              <a:rPr lang="en" sz="1400">
                <a:solidFill>
                  <a:srgbClr val="FFFFFF"/>
                </a:solidFill>
                <a:latin typeface="Arial"/>
                <a:ea typeface="Arial"/>
                <a:cs typeface="Arial"/>
                <a:sym typeface="Arial"/>
              </a:rPr>
              <a:t>  </a:t>
            </a:r>
            <a:r>
              <a:rPr lang="en" sz="1400" u="sng">
                <a:solidFill>
                  <a:srgbClr val="FFFFFF"/>
                </a:solidFill>
                <a:latin typeface="Arial"/>
                <a:ea typeface="Arial"/>
                <a:cs typeface="Arial"/>
                <a:sym typeface="Arial"/>
              </a:rPr>
              <a:t>San Diego River Park Foundation</a:t>
            </a:r>
          </a:p>
          <a:p>
            <a:pPr indent="-317500" lvl="1" marL="914400" rtl="0">
              <a:lnSpc>
                <a:spcPct val="115000"/>
              </a:lnSpc>
              <a:spcBef>
                <a:spcPts val="0"/>
              </a:spcBef>
              <a:buClr>
                <a:srgbClr val="FFFFFF"/>
              </a:buClr>
              <a:buSzPct val="100000"/>
              <a:buFont typeface="Arial"/>
              <a:buChar char="○"/>
            </a:pPr>
            <a:r>
              <a:rPr lang="en" sz="1400">
                <a:solidFill>
                  <a:srgbClr val="FFFFFF"/>
                </a:solidFill>
                <a:latin typeface="Arial"/>
                <a:ea typeface="Arial"/>
                <a:cs typeface="Arial"/>
                <a:sym typeface="Arial"/>
              </a:rPr>
              <a:t>  </a:t>
            </a:r>
            <a:r>
              <a:rPr lang="en" sz="1400" u="sng">
                <a:solidFill>
                  <a:srgbClr val="FFFFFF"/>
                </a:solidFill>
                <a:latin typeface="Arial"/>
                <a:ea typeface="Arial"/>
                <a:cs typeface="Arial"/>
                <a:sym typeface="Arial"/>
              </a:rPr>
              <a:t>Urban Angels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nvSpPr>
        <p:spPr>
          <a:xfrm>
            <a:off x="843250" y="413050"/>
            <a:ext cx="8100000" cy="771000"/>
          </a:xfrm>
          <a:prstGeom prst="rect">
            <a:avLst/>
          </a:prstGeom>
          <a:noFill/>
          <a:ln>
            <a:noFill/>
          </a:ln>
        </p:spPr>
        <p:txBody>
          <a:bodyPr anchorCtr="0" anchor="t" bIns="91425" lIns="91425" rIns="91425" tIns="91425">
            <a:noAutofit/>
          </a:bodyPr>
          <a:lstStyle/>
          <a:p>
            <a:pPr lvl="0" rtl="0">
              <a:spcBef>
                <a:spcPts val="0"/>
              </a:spcBef>
              <a:buNone/>
            </a:pPr>
            <a:r>
              <a:rPr b="1" lang="en" sz="6000">
                <a:solidFill>
                  <a:schemeClr val="lt1"/>
                </a:solidFill>
                <a:latin typeface="Raleway"/>
                <a:ea typeface="Raleway"/>
                <a:cs typeface="Raleway"/>
                <a:sym typeface="Raleway"/>
              </a:rPr>
              <a:t>Ice Breaker Time...</a:t>
            </a:r>
          </a:p>
        </p:txBody>
      </p:sp>
      <p:sp>
        <p:nvSpPr>
          <p:cNvPr id="80" name="Shape 80"/>
          <p:cNvSpPr txBox="1"/>
          <p:nvPr/>
        </p:nvSpPr>
        <p:spPr>
          <a:xfrm>
            <a:off x="2883850" y="2424625"/>
            <a:ext cx="2807400" cy="771000"/>
          </a:xfrm>
          <a:prstGeom prst="rect">
            <a:avLst/>
          </a:prstGeom>
          <a:noFill/>
          <a:ln>
            <a:noFill/>
          </a:ln>
        </p:spPr>
        <p:txBody>
          <a:bodyPr anchorCtr="0" anchor="t" bIns="91425" lIns="91425" rIns="91425" tIns="91425">
            <a:noAutofit/>
          </a:bodyPr>
          <a:lstStyle/>
          <a:p>
            <a:pPr lvl="0" algn="ctr">
              <a:spcBef>
                <a:spcPts val="0"/>
              </a:spcBef>
              <a:buNone/>
            </a:pPr>
            <a:r>
              <a:t/>
            </a:r>
            <a:endParaRPr sz="3000">
              <a:solidFill>
                <a:srgbClr val="FFFFFF"/>
              </a:solidFill>
            </a:endParaRPr>
          </a:p>
        </p:txBody>
      </p:sp>
      <p:pic>
        <p:nvPicPr>
          <p:cNvPr id="81" name="Shape 81"/>
          <p:cNvPicPr preferRelativeResize="0"/>
          <p:nvPr/>
        </p:nvPicPr>
        <p:blipFill>
          <a:blip r:embed="rId3">
            <a:alphaModFix/>
          </a:blip>
          <a:stretch>
            <a:fillRect/>
          </a:stretch>
        </p:blipFill>
        <p:spPr>
          <a:xfrm>
            <a:off x="1279425" y="1818500"/>
            <a:ext cx="2247900" cy="2247900"/>
          </a:xfrm>
          <a:prstGeom prst="rect">
            <a:avLst/>
          </a:prstGeom>
          <a:noFill/>
          <a:ln>
            <a:noFill/>
          </a:ln>
        </p:spPr>
      </p:pic>
      <p:pic>
        <p:nvPicPr>
          <p:cNvPr id="82" name="Shape 82"/>
          <p:cNvPicPr preferRelativeResize="0"/>
          <p:nvPr/>
        </p:nvPicPr>
        <p:blipFill>
          <a:blip r:embed="rId4">
            <a:alphaModFix/>
          </a:blip>
          <a:stretch>
            <a:fillRect/>
          </a:stretch>
        </p:blipFill>
        <p:spPr>
          <a:xfrm>
            <a:off x="4976699" y="1818500"/>
            <a:ext cx="3136649" cy="24953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ctrTitle"/>
          </p:nvPr>
        </p:nvSpPr>
        <p:spPr>
          <a:xfrm>
            <a:off x="228750" y="329675"/>
            <a:ext cx="8686500" cy="1542000"/>
          </a:xfrm>
          <a:prstGeom prst="rect">
            <a:avLst/>
          </a:prstGeom>
        </p:spPr>
        <p:txBody>
          <a:bodyPr anchorCtr="0" anchor="t" bIns="91425" lIns="91425" rIns="91425" tIns="91425">
            <a:noAutofit/>
          </a:bodyPr>
          <a:lstStyle/>
          <a:p>
            <a:pPr lvl="0" algn="ctr">
              <a:spcBef>
                <a:spcPts val="0"/>
              </a:spcBef>
              <a:buNone/>
            </a:pPr>
            <a:r>
              <a:rPr lang="en"/>
              <a:t>Community Service Certificate cont. </a:t>
            </a:r>
          </a:p>
        </p:txBody>
      </p:sp>
      <p:sp>
        <p:nvSpPr>
          <p:cNvPr id="194" name="Shape 194"/>
          <p:cNvSpPr txBox="1"/>
          <p:nvPr>
            <p:ph idx="1" type="subTitle"/>
          </p:nvPr>
        </p:nvSpPr>
        <p:spPr>
          <a:xfrm>
            <a:off x="326427" y="1947875"/>
            <a:ext cx="8319300" cy="2760900"/>
          </a:xfrm>
          <a:prstGeom prst="rect">
            <a:avLst/>
          </a:prstGeom>
        </p:spPr>
        <p:txBody>
          <a:bodyPr anchorCtr="0" anchor="b" bIns="91425" lIns="91425" rIns="91425" tIns="91425">
            <a:noAutofit/>
          </a:bodyPr>
          <a:lstStyle/>
          <a:p>
            <a:pPr indent="-330200" lvl="0" marL="457200">
              <a:lnSpc>
                <a:spcPct val="115000"/>
              </a:lnSpc>
              <a:spcBef>
                <a:spcPts val="0"/>
              </a:spcBef>
              <a:buClr>
                <a:srgbClr val="FFFFFF"/>
              </a:buClr>
              <a:buSzPct val="100000"/>
              <a:buFont typeface="Arial"/>
              <a:buChar char="●"/>
            </a:pPr>
            <a:r>
              <a:rPr b="1" lang="en" sz="1600" u="sng">
                <a:solidFill>
                  <a:srgbClr val="FFFFFF"/>
                </a:solidFill>
                <a:latin typeface="Arial"/>
                <a:ea typeface="Arial"/>
                <a:cs typeface="Arial"/>
                <a:sym typeface="Arial"/>
              </a:rPr>
              <a:t>“Community Service” is</a:t>
            </a:r>
            <a:r>
              <a:rPr lang="en" sz="1600">
                <a:solidFill>
                  <a:srgbClr val="FFFFFF"/>
                </a:solidFill>
                <a:latin typeface="Arial"/>
                <a:ea typeface="Arial"/>
                <a:cs typeface="Arial"/>
                <a:sym typeface="Arial"/>
              </a:rPr>
              <a:t>... Active unpaid participation in the community, and usually involves working with others and facing real life problems and issues head-on. It helps you make a connection between yourself, the skills you have to offer and the needs of the community. Community service focuses on creating positive change in the community where both the server and served learn from their interaction.</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 Examples: Painting a youth center, serving food at a shelter, or providing dental care to the homeless</a:t>
            </a:r>
          </a:p>
          <a:p>
            <a:pPr indent="-330200" lvl="0" marL="457200" rtl="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Organizations not listed in Student Life and Leadership website can be approved by the Leadership Certificate Advisor.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pic>
        <p:nvPicPr>
          <p:cNvPr id="199" name="Shape 199"/>
          <p:cNvPicPr preferRelativeResize="0"/>
          <p:nvPr/>
        </p:nvPicPr>
        <p:blipFill>
          <a:blip r:embed="rId3">
            <a:alphaModFix/>
          </a:blip>
          <a:stretch>
            <a:fillRect/>
          </a:stretch>
        </p:blipFill>
        <p:spPr>
          <a:xfrm>
            <a:off x="1453375" y="547875"/>
            <a:ext cx="6266900" cy="402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pic>
        <p:nvPicPr>
          <p:cNvPr id="204" name="Shape 204"/>
          <p:cNvPicPr preferRelativeResize="0"/>
          <p:nvPr/>
        </p:nvPicPr>
        <p:blipFill>
          <a:blip r:embed="rId3">
            <a:alphaModFix/>
          </a:blip>
          <a:stretch>
            <a:fillRect/>
          </a:stretch>
        </p:blipFill>
        <p:spPr>
          <a:xfrm>
            <a:off x="1044425" y="583799"/>
            <a:ext cx="7028150" cy="3960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pic>
        <p:nvPicPr>
          <p:cNvPr id="209" name="Shape 209"/>
          <p:cNvPicPr preferRelativeResize="0"/>
          <p:nvPr/>
        </p:nvPicPr>
        <p:blipFill>
          <a:blip r:embed="rId3">
            <a:alphaModFix/>
          </a:blip>
          <a:stretch>
            <a:fillRect/>
          </a:stretch>
        </p:blipFill>
        <p:spPr>
          <a:xfrm>
            <a:off x="726400" y="310975"/>
            <a:ext cx="7883499" cy="44454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ctrTitle"/>
          </p:nvPr>
        </p:nvSpPr>
        <p:spPr>
          <a:xfrm>
            <a:off x="309775" y="249225"/>
            <a:ext cx="8393400" cy="849300"/>
          </a:xfrm>
          <a:prstGeom prst="rect">
            <a:avLst/>
          </a:prstGeom>
        </p:spPr>
        <p:txBody>
          <a:bodyPr anchorCtr="0" anchor="t" bIns="91425" lIns="91425" rIns="91425" tIns="91425">
            <a:noAutofit/>
          </a:bodyPr>
          <a:lstStyle/>
          <a:p>
            <a:pPr lvl="0" algn="ctr">
              <a:spcBef>
                <a:spcPts val="0"/>
              </a:spcBef>
              <a:buNone/>
            </a:pPr>
            <a:r>
              <a:rPr lang="en"/>
              <a:t>Tips for Success </a:t>
            </a:r>
          </a:p>
        </p:txBody>
      </p:sp>
      <p:sp>
        <p:nvSpPr>
          <p:cNvPr id="215" name="Shape 215"/>
          <p:cNvSpPr txBox="1"/>
          <p:nvPr>
            <p:ph idx="1" type="subTitle"/>
          </p:nvPr>
        </p:nvSpPr>
        <p:spPr>
          <a:xfrm>
            <a:off x="316352" y="1460925"/>
            <a:ext cx="8329200" cy="3171600"/>
          </a:xfrm>
          <a:prstGeom prst="rect">
            <a:avLst/>
          </a:prstGeom>
        </p:spPr>
        <p:txBody>
          <a:bodyPr anchorCtr="0" anchor="b" bIns="91425" lIns="91425" rIns="91425" tIns="91425">
            <a:noAutofit/>
          </a:bodyPr>
          <a:lstStyle/>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Create SDSU </a:t>
            </a:r>
            <a:r>
              <a:rPr lang="en" sz="1600">
                <a:solidFill>
                  <a:srgbClr val="FFFFFF"/>
                </a:solidFill>
                <a:latin typeface="Arial"/>
                <a:ea typeface="Arial"/>
                <a:cs typeface="Arial"/>
                <a:sym typeface="Arial"/>
              </a:rPr>
              <a:t>P</a:t>
            </a:r>
            <a:r>
              <a:rPr lang="en" sz="1600">
                <a:solidFill>
                  <a:srgbClr val="FFFFFF"/>
                </a:solidFill>
                <a:latin typeface="Arial"/>
                <a:ea typeface="Arial"/>
                <a:cs typeface="Arial"/>
                <a:sym typeface="Arial"/>
              </a:rPr>
              <a:t>ortfolium early on the program</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Write 1-2 page reflections shortly after the completion of category</a:t>
            </a:r>
          </a:p>
          <a:p>
            <a:pPr indent="-330200" lvl="0" marL="457200" rtl="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Use the SDSU Leadership Certificate Check-list along the way. Found at:	</a:t>
            </a:r>
          </a:p>
          <a:p>
            <a:pPr indent="-330200" lvl="1" marL="914400" rtl="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http://go.sdsu.edu/student_affairs/sll/files/05175-Leadership_Certificate_Check-list.pdf</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Keep pictures of all workshops and events</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Log community service hours shortly after completion of service and keep your own records</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Upload entries to SDSU Portfolium as you complete requirements</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Check-in with the Director or Associate Director of Student Life &amp; Leadership whenever you have a question about a requirement</a:t>
            </a:r>
          </a:p>
          <a:p>
            <a:pPr indent="-330200" lvl="0" marL="457200" rtl="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Give yourself plenty of time to write the Capstone paper or make the Capstone video</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ctrTitle"/>
          </p:nvPr>
        </p:nvSpPr>
        <p:spPr>
          <a:xfrm>
            <a:off x="483150" y="325425"/>
            <a:ext cx="8220000" cy="1542000"/>
          </a:xfrm>
          <a:prstGeom prst="rect">
            <a:avLst/>
          </a:prstGeom>
        </p:spPr>
        <p:txBody>
          <a:bodyPr anchorCtr="0" anchor="t" bIns="91425" lIns="91425" rIns="91425" tIns="91425">
            <a:noAutofit/>
          </a:bodyPr>
          <a:lstStyle/>
          <a:p>
            <a:pPr lvl="0" algn="ctr">
              <a:spcBef>
                <a:spcPts val="0"/>
              </a:spcBef>
              <a:buNone/>
            </a:pPr>
            <a:r>
              <a:rPr lang="en" sz="3800">
                <a:solidFill>
                  <a:srgbClr val="FFFFFF"/>
                </a:solidFill>
              </a:rPr>
              <a:t>Feedback from SDSU Leadership Certificate participants</a:t>
            </a:r>
          </a:p>
        </p:txBody>
      </p:sp>
      <p:sp>
        <p:nvSpPr>
          <p:cNvPr id="221" name="Shape 221"/>
          <p:cNvSpPr txBox="1"/>
          <p:nvPr>
            <p:ph idx="1" type="subTitle"/>
          </p:nvPr>
        </p:nvSpPr>
        <p:spPr>
          <a:xfrm>
            <a:off x="451527" y="1437950"/>
            <a:ext cx="8118000" cy="2889900"/>
          </a:xfrm>
          <a:prstGeom prst="rect">
            <a:avLst/>
          </a:prstGeom>
        </p:spPr>
        <p:txBody>
          <a:bodyPr anchorCtr="0" anchor="b" bIns="91425" lIns="91425" rIns="91425" tIns="91425">
            <a:noAutofit/>
          </a:bodyPr>
          <a:lstStyle/>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As a result of the Leadership Certificate program:</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100% of  certificate recipients from Spring 2015 reported that their understanding of their leadership style improved.</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100% of  certificate recipients from Spring 2015 reported that they were satisfied with the Leadership Certificate program.</a:t>
            </a:r>
          </a:p>
          <a:p>
            <a:pPr indent="-330200" lvl="0" marL="45720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100% of  certificate recipients from Spring 2015 reported that the Leadership Certificate program was worth the time they invested in it.</a:t>
            </a:r>
          </a:p>
          <a:p>
            <a:pPr indent="-330200" lvl="0" marL="457200" rtl="0">
              <a:lnSpc>
                <a:spcPct val="115000"/>
              </a:lnSpc>
              <a:spcBef>
                <a:spcPts val="0"/>
              </a:spcBef>
              <a:buClr>
                <a:srgbClr val="FFFFFF"/>
              </a:buClr>
              <a:buSzPct val="100000"/>
              <a:buFont typeface="Arial"/>
              <a:buChar char="●"/>
            </a:pPr>
            <a:r>
              <a:rPr lang="en" sz="1600">
                <a:solidFill>
                  <a:srgbClr val="FFFFFF"/>
                </a:solidFill>
                <a:latin typeface="Arial"/>
                <a:ea typeface="Arial"/>
                <a:cs typeface="Arial"/>
                <a:sym typeface="Arial"/>
              </a:rPr>
              <a:t>94% of  certificate recipients from Spring 2015 reported that their ability to mediate conflict improved.</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ctrTitle"/>
          </p:nvPr>
        </p:nvSpPr>
        <p:spPr>
          <a:xfrm>
            <a:off x="2828925" y="1925625"/>
            <a:ext cx="6331500" cy="1542000"/>
          </a:xfrm>
          <a:prstGeom prst="rect">
            <a:avLst/>
          </a:prstGeom>
        </p:spPr>
        <p:txBody>
          <a:bodyPr anchorCtr="0" anchor="t" bIns="91425" lIns="91425" rIns="91425" tIns="91425">
            <a:noAutofit/>
          </a:bodyPr>
          <a:lstStyle/>
          <a:p>
            <a:pPr lvl="0">
              <a:spcBef>
                <a:spcPts val="0"/>
              </a:spcBef>
              <a:buNone/>
            </a:pPr>
            <a:r>
              <a:rPr lang="en"/>
              <a:t>Questions? </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nvSpPr>
        <p:spPr>
          <a:xfrm>
            <a:off x="1151800" y="447025"/>
            <a:ext cx="7169700" cy="1605900"/>
          </a:xfrm>
          <a:prstGeom prst="rect">
            <a:avLst/>
          </a:prstGeom>
          <a:noFill/>
          <a:ln>
            <a:noFill/>
          </a:ln>
        </p:spPr>
        <p:txBody>
          <a:bodyPr anchorCtr="0" anchor="t" bIns="91425" lIns="91425" rIns="91425" tIns="91425">
            <a:noAutofit/>
          </a:bodyPr>
          <a:lstStyle/>
          <a:p>
            <a:pPr lvl="0" rtl="0">
              <a:spcBef>
                <a:spcPts val="0"/>
              </a:spcBef>
              <a:buNone/>
            </a:pPr>
            <a:r>
              <a:rPr b="1" lang="en" sz="4800">
                <a:solidFill>
                  <a:schemeClr val="lt1"/>
                </a:solidFill>
                <a:latin typeface="Raleway"/>
                <a:ea typeface="Raleway"/>
                <a:cs typeface="Raleway"/>
                <a:sym typeface="Raleway"/>
              </a:rPr>
              <a:t>See you next Tuesday!</a:t>
            </a:r>
          </a:p>
        </p:txBody>
      </p:sp>
      <p:pic>
        <p:nvPicPr>
          <p:cNvPr descr="CSCC LOGO.jpg" id="232" name="Shape 232"/>
          <p:cNvPicPr preferRelativeResize="0"/>
          <p:nvPr/>
        </p:nvPicPr>
        <p:blipFill>
          <a:blip r:embed="rId3">
            <a:alphaModFix/>
          </a:blip>
          <a:stretch>
            <a:fillRect/>
          </a:stretch>
        </p:blipFill>
        <p:spPr>
          <a:xfrm>
            <a:off x="2345414" y="1495925"/>
            <a:ext cx="4453174" cy="2884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nvSpPr>
        <p:spPr>
          <a:xfrm>
            <a:off x="240625" y="302875"/>
            <a:ext cx="8702700" cy="4593300"/>
          </a:xfrm>
          <a:prstGeom prst="rect">
            <a:avLst/>
          </a:prstGeom>
          <a:noFill/>
          <a:ln>
            <a:noFill/>
          </a:ln>
        </p:spPr>
        <p:txBody>
          <a:bodyPr anchorCtr="0" anchor="t" bIns="91425" lIns="91425" rIns="91425" tIns="91425">
            <a:noAutofit/>
          </a:bodyPr>
          <a:lstStyle/>
          <a:p>
            <a:pPr lvl="0">
              <a:spcBef>
                <a:spcPts val="0"/>
              </a:spcBef>
              <a:buNone/>
            </a:pPr>
            <a:r>
              <a:rPr b="1" lang="en" sz="3800">
                <a:solidFill>
                  <a:schemeClr val="lt1"/>
                </a:solidFill>
                <a:latin typeface="Raleway"/>
                <a:ea typeface="Raleway"/>
                <a:cs typeface="Raleway"/>
                <a:sym typeface="Raleway"/>
              </a:rPr>
              <a:t>Hey Victoria, how do I become an Active Member?</a:t>
            </a:r>
          </a:p>
          <a:p>
            <a:pPr lvl="0">
              <a:spcBef>
                <a:spcPts val="0"/>
              </a:spcBef>
              <a:buNone/>
            </a:pPr>
            <a:r>
              <a:t/>
            </a:r>
            <a:endParaRPr b="1" sz="800">
              <a:solidFill>
                <a:schemeClr val="lt1"/>
              </a:solidFill>
              <a:latin typeface="Raleway"/>
              <a:ea typeface="Raleway"/>
              <a:cs typeface="Raleway"/>
              <a:sym typeface="Raleway"/>
            </a:endParaRPr>
          </a:p>
          <a:p>
            <a:pPr indent="-368300" lvl="0" marL="457200" rtl="0">
              <a:spcBef>
                <a:spcPts val="0"/>
              </a:spcBef>
              <a:buClr>
                <a:schemeClr val="lt1"/>
              </a:buClr>
              <a:buSzPct val="100000"/>
              <a:buFont typeface="Raleway"/>
              <a:buChar char="●"/>
            </a:pPr>
            <a:r>
              <a:rPr lang="en" sz="2200">
                <a:solidFill>
                  <a:schemeClr val="lt1"/>
                </a:solidFill>
                <a:latin typeface="Raleway"/>
                <a:ea typeface="Raleway"/>
                <a:cs typeface="Raleway"/>
                <a:sym typeface="Raleway"/>
              </a:rPr>
              <a:t>By being an E-Board Member</a:t>
            </a:r>
          </a:p>
          <a:p>
            <a:pPr indent="-368300" lvl="0" marL="457200" rtl="0">
              <a:spcBef>
                <a:spcPts val="0"/>
              </a:spcBef>
              <a:buClr>
                <a:schemeClr val="lt1"/>
              </a:buClr>
              <a:buSzPct val="100000"/>
              <a:buFont typeface="Raleway"/>
              <a:buChar char="●"/>
            </a:pPr>
            <a:r>
              <a:rPr lang="en" sz="2200">
                <a:solidFill>
                  <a:schemeClr val="lt1"/>
                </a:solidFill>
                <a:latin typeface="Raleway"/>
                <a:ea typeface="Raleway"/>
                <a:cs typeface="Raleway"/>
                <a:sym typeface="Raleway"/>
              </a:rPr>
              <a:t>… or by gaining 12 points each semester in 2 consecutive semesters + paying $35 in membership fees (t-shirt &amp; banquet included)</a:t>
            </a:r>
          </a:p>
          <a:p>
            <a:pPr indent="-368300" lvl="0" marL="457200" rtl="0">
              <a:spcBef>
                <a:spcPts val="0"/>
              </a:spcBef>
              <a:buClr>
                <a:schemeClr val="lt1"/>
              </a:buClr>
              <a:buSzPct val="100000"/>
              <a:buFont typeface="Raleway"/>
              <a:buChar char="●"/>
            </a:pPr>
            <a:r>
              <a:rPr lang="en" sz="2200">
                <a:solidFill>
                  <a:schemeClr val="lt1"/>
                </a:solidFill>
                <a:latin typeface="Raleway"/>
                <a:ea typeface="Raleway"/>
                <a:cs typeface="Raleway"/>
                <a:sym typeface="Raleway"/>
              </a:rPr>
              <a:t>Graduating Active Members receive a purple cord at the end of the year banquet</a:t>
            </a:r>
          </a:p>
          <a:p>
            <a:pPr indent="-368300" lvl="0" marL="457200" rtl="0">
              <a:spcBef>
                <a:spcPts val="0"/>
              </a:spcBef>
              <a:buClr>
                <a:schemeClr val="lt1"/>
              </a:buClr>
              <a:buSzPct val="100000"/>
              <a:buFont typeface="Raleway"/>
              <a:buChar char="●"/>
            </a:pPr>
            <a:r>
              <a:rPr lang="en" sz="2200">
                <a:solidFill>
                  <a:schemeClr val="lt1"/>
                </a:solidFill>
                <a:latin typeface="Raleway"/>
                <a:ea typeface="Raleway"/>
                <a:cs typeface="Raleway"/>
                <a:sym typeface="Raleway"/>
              </a:rPr>
              <a:t>Returning Active Members who do not want a new T-shirt can pay $30 in fees instead</a:t>
            </a:r>
          </a:p>
          <a:p>
            <a:pPr indent="-368300" lvl="0" marL="457200" rtl="0">
              <a:spcBef>
                <a:spcPts val="0"/>
              </a:spcBef>
              <a:buClr>
                <a:schemeClr val="lt1"/>
              </a:buClr>
              <a:buSzPct val="100000"/>
              <a:buFont typeface="Raleway"/>
              <a:buChar char="●"/>
            </a:pPr>
            <a:r>
              <a:rPr b="1" lang="en" sz="2200">
                <a:solidFill>
                  <a:schemeClr val="lt1"/>
                </a:solidFill>
                <a:latin typeface="Raleway"/>
                <a:ea typeface="Raleway"/>
                <a:cs typeface="Raleway"/>
                <a:sym typeface="Raleway"/>
              </a:rPr>
              <a:t>STILL ACCEPTING MEMBERSHIP FEES!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nvSpPr>
        <p:spPr>
          <a:xfrm>
            <a:off x="233650" y="455275"/>
            <a:ext cx="8100000" cy="4274700"/>
          </a:xfrm>
          <a:prstGeom prst="rect">
            <a:avLst/>
          </a:prstGeom>
          <a:noFill/>
          <a:ln>
            <a:noFill/>
          </a:ln>
        </p:spPr>
        <p:txBody>
          <a:bodyPr anchorCtr="0" anchor="t" bIns="91425" lIns="91425" rIns="91425" tIns="91425">
            <a:noAutofit/>
          </a:bodyPr>
          <a:lstStyle/>
          <a:p>
            <a:pPr lvl="0">
              <a:spcBef>
                <a:spcPts val="0"/>
              </a:spcBef>
              <a:buNone/>
            </a:pPr>
            <a:r>
              <a:rPr b="1" lang="en" sz="4800">
                <a:solidFill>
                  <a:schemeClr val="lt1"/>
                </a:solidFill>
                <a:latin typeface="Raleway"/>
                <a:ea typeface="Raleway"/>
                <a:cs typeface="Raleway"/>
                <a:sym typeface="Raleway"/>
              </a:rPr>
              <a:t>Upcoming Events: </a:t>
            </a:r>
          </a:p>
          <a:p>
            <a:pPr lvl="0">
              <a:spcBef>
                <a:spcPts val="0"/>
              </a:spcBef>
              <a:buNone/>
            </a:pPr>
            <a:r>
              <a:t/>
            </a:r>
            <a:endParaRPr b="1" sz="2400">
              <a:solidFill>
                <a:schemeClr val="lt1"/>
              </a:solidFill>
              <a:latin typeface="Raleway"/>
              <a:ea typeface="Raleway"/>
              <a:cs typeface="Raleway"/>
              <a:sym typeface="Raleway"/>
            </a:endParaRPr>
          </a:p>
          <a:p>
            <a:pPr indent="-381000" lvl="0" marL="457200" rtl="0">
              <a:spcBef>
                <a:spcPts val="0"/>
              </a:spcBef>
              <a:buClr>
                <a:srgbClr val="FFFFFF"/>
              </a:buClr>
              <a:buSzPct val="100000"/>
              <a:buFont typeface="Raleway"/>
              <a:buChar char="●"/>
            </a:pPr>
            <a:r>
              <a:rPr b="1" lang="en" sz="2400" u="sng">
                <a:solidFill>
                  <a:srgbClr val="FFFFFF"/>
                </a:solidFill>
                <a:latin typeface="Raleway"/>
                <a:ea typeface="Raleway"/>
                <a:cs typeface="Raleway"/>
                <a:sym typeface="Raleway"/>
              </a:rPr>
              <a:t>Oct. 22</a:t>
            </a:r>
            <a:r>
              <a:rPr b="1" lang="en" sz="2400">
                <a:solidFill>
                  <a:srgbClr val="FFFFFF"/>
                </a:solidFill>
                <a:latin typeface="Raleway"/>
                <a:ea typeface="Raleway"/>
                <a:cs typeface="Raleway"/>
                <a:sym typeface="Raleway"/>
              </a:rPr>
              <a:t>: San Diego Youth Services Volunteer Orientation/Training, 10am-12pm </a:t>
            </a:r>
          </a:p>
          <a:p>
            <a:pPr indent="-381000" lvl="0" marL="457200" rtl="0">
              <a:spcBef>
                <a:spcPts val="0"/>
              </a:spcBef>
              <a:buClr>
                <a:srgbClr val="FFFFFF"/>
              </a:buClr>
              <a:buSzPct val="100000"/>
              <a:buFont typeface="Raleway"/>
              <a:buChar char="●"/>
            </a:pPr>
            <a:r>
              <a:rPr b="1" lang="en" sz="2400" u="sng">
                <a:solidFill>
                  <a:srgbClr val="FFFFFF"/>
                </a:solidFill>
                <a:latin typeface="Raleway"/>
                <a:ea typeface="Raleway"/>
                <a:cs typeface="Raleway"/>
                <a:sym typeface="Raleway"/>
              </a:rPr>
              <a:t>Oct. 22</a:t>
            </a:r>
            <a:r>
              <a:rPr b="1" lang="en" sz="2400">
                <a:solidFill>
                  <a:srgbClr val="FFFFFF"/>
                </a:solidFill>
                <a:latin typeface="Raleway"/>
                <a:ea typeface="Raleway"/>
                <a:cs typeface="Raleway"/>
                <a:sym typeface="Raleway"/>
              </a:rPr>
              <a:t>: SDSU Master’s in School Counseling Program, Future School Counseling Day @ NE 60, 10-12pm </a:t>
            </a:r>
          </a:p>
          <a:p>
            <a:pPr indent="-381000" lvl="0" marL="457200" rtl="0">
              <a:spcBef>
                <a:spcPts val="0"/>
              </a:spcBef>
              <a:buClr>
                <a:schemeClr val="lt1"/>
              </a:buClr>
              <a:buSzPct val="100000"/>
              <a:buFont typeface="Raleway"/>
              <a:buChar char="●"/>
            </a:pPr>
            <a:r>
              <a:rPr b="1" lang="en" sz="2400" u="sng">
                <a:solidFill>
                  <a:schemeClr val="lt1"/>
                </a:solidFill>
                <a:latin typeface="Raleway"/>
                <a:ea typeface="Raleway"/>
                <a:cs typeface="Raleway"/>
                <a:sym typeface="Raleway"/>
              </a:rPr>
              <a:t>Nov. 7</a:t>
            </a:r>
            <a:r>
              <a:rPr b="1" lang="en" sz="2400">
                <a:solidFill>
                  <a:schemeClr val="lt1"/>
                </a:solidFill>
                <a:latin typeface="Raleway"/>
                <a:ea typeface="Raleway"/>
                <a:cs typeface="Raleway"/>
                <a:sym typeface="Raleway"/>
              </a:rPr>
              <a:t> - Marriage and Family Therapy Program Info Session @ EBA 339, 10am-11:30am</a:t>
            </a:r>
          </a:p>
          <a:p>
            <a:pPr lvl="0" rtl="0">
              <a:spcBef>
                <a:spcPts val="0"/>
              </a:spcBef>
              <a:buNone/>
            </a:pPr>
            <a:r>
              <a:t/>
            </a:r>
            <a:endParaRPr b="1" sz="2400" u="sng">
              <a:solidFill>
                <a:schemeClr val="lt1"/>
              </a:solidFill>
              <a:latin typeface="Raleway"/>
              <a:ea typeface="Raleway"/>
              <a:cs typeface="Raleway"/>
              <a:sym typeface="Raleway"/>
            </a:endParaRPr>
          </a:p>
          <a:p>
            <a:pPr lvl="0" rtl="0">
              <a:spcBef>
                <a:spcPts val="0"/>
              </a:spcBef>
              <a:buNone/>
            </a:pPr>
            <a:r>
              <a:t/>
            </a:r>
            <a:endParaRPr b="1" sz="6000">
              <a:solidFill>
                <a:schemeClr val="lt1"/>
              </a:solidFill>
              <a:latin typeface="Raleway"/>
              <a:ea typeface="Raleway"/>
              <a:cs typeface="Raleway"/>
              <a:sym typeface="Raleway"/>
            </a:endParaRPr>
          </a:p>
        </p:txBody>
      </p:sp>
      <p:pic>
        <p:nvPicPr>
          <p:cNvPr id="93" name="Shape 93"/>
          <p:cNvPicPr preferRelativeResize="0"/>
          <p:nvPr/>
        </p:nvPicPr>
        <p:blipFill>
          <a:blip r:embed="rId3">
            <a:alphaModFix/>
          </a:blip>
          <a:stretch>
            <a:fillRect/>
          </a:stretch>
        </p:blipFill>
        <p:spPr>
          <a:xfrm rot="1193047">
            <a:off x="6613706" y="390666"/>
            <a:ext cx="2392587" cy="12290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pic>
        <p:nvPicPr>
          <p:cNvPr id="98" name="Shape 98"/>
          <p:cNvPicPr preferRelativeResize="0"/>
          <p:nvPr/>
        </p:nvPicPr>
        <p:blipFill>
          <a:blip r:embed="rId3">
            <a:alphaModFix/>
          </a:blip>
          <a:stretch>
            <a:fillRect/>
          </a:stretch>
        </p:blipFill>
        <p:spPr>
          <a:xfrm>
            <a:off x="784550" y="81674"/>
            <a:ext cx="3221524" cy="4980151"/>
          </a:xfrm>
          <a:prstGeom prst="rect">
            <a:avLst/>
          </a:prstGeom>
          <a:noFill/>
          <a:ln>
            <a:noFill/>
          </a:ln>
        </p:spPr>
      </p:pic>
      <p:sp>
        <p:nvSpPr>
          <p:cNvPr id="99" name="Shape 99"/>
          <p:cNvSpPr txBox="1"/>
          <p:nvPr/>
        </p:nvSpPr>
        <p:spPr>
          <a:xfrm>
            <a:off x="4680500" y="915900"/>
            <a:ext cx="4579800" cy="3311700"/>
          </a:xfrm>
          <a:prstGeom prst="rect">
            <a:avLst/>
          </a:prstGeom>
          <a:noFill/>
          <a:ln>
            <a:noFill/>
          </a:ln>
        </p:spPr>
        <p:txBody>
          <a:bodyPr anchorCtr="0" anchor="t" bIns="91425" lIns="91425" rIns="91425" tIns="91425">
            <a:noAutofit/>
          </a:bodyPr>
          <a:lstStyle/>
          <a:p>
            <a:pPr lvl="0">
              <a:spcBef>
                <a:spcPts val="0"/>
              </a:spcBef>
              <a:buNone/>
            </a:pPr>
            <a:r>
              <a:rPr b="1" lang="en" sz="4800">
                <a:solidFill>
                  <a:srgbClr val="FFFFFF"/>
                </a:solidFill>
                <a:latin typeface="Raleway"/>
                <a:ea typeface="Raleway"/>
                <a:cs typeface="Raleway"/>
                <a:sym typeface="Raleway"/>
              </a:rPr>
              <a:t>National Coming Out Week is Oct. 8th-18th</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nvSpPr>
        <p:spPr>
          <a:xfrm>
            <a:off x="664325" y="-54575"/>
            <a:ext cx="7730400" cy="1056900"/>
          </a:xfrm>
          <a:prstGeom prst="rect">
            <a:avLst/>
          </a:prstGeom>
          <a:noFill/>
          <a:ln>
            <a:noFill/>
          </a:ln>
        </p:spPr>
        <p:txBody>
          <a:bodyPr anchorCtr="0" anchor="t" bIns="91425" lIns="91425" rIns="91425" tIns="91425">
            <a:noAutofit/>
          </a:bodyPr>
          <a:lstStyle/>
          <a:p>
            <a:pPr lvl="0" algn="ctr">
              <a:spcBef>
                <a:spcPts val="0"/>
              </a:spcBef>
              <a:buNone/>
            </a:pPr>
            <a:r>
              <a:rPr b="1" lang="en" sz="3000">
                <a:solidFill>
                  <a:srgbClr val="FFFFFF"/>
                </a:solidFill>
                <a:latin typeface="Raleway"/>
                <a:ea typeface="Raleway"/>
                <a:cs typeface="Raleway"/>
                <a:sym typeface="Raleway"/>
              </a:rPr>
              <a:t>San Diego Domestic Violence Council Presents… </a:t>
            </a:r>
          </a:p>
        </p:txBody>
      </p:sp>
      <p:pic>
        <p:nvPicPr>
          <p:cNvPr descr="City Heights HOPE 2016.jpg" id="105" name="Shape 105"/>
          <p:cNvPicPr preferRelativeResize="0"/>
          <p:nvPr/>
        </p:nvPicPr>
        <p:blipFill>
          <a:blip r:embed="rId3">
            <a:alphaModFix/>
          </a:blip>
          <a:stretch>
            <a:fillRect/>
          </a:stretch>
        </p:blipFill>
        <p:spPr>
          <a:xfrm>
            <a:off x="3269196" y="1046800"/>
            <a:ext cx="2739924" cy="3545800"/>
          </a:xfrm>
          <a:prstGeom prst="rect">
            <a:avLst/>
          </a:prstGeom>
          <a:noFill/>
          <a:ln>
            <a:noFill/>
          </a:ln>
        </p:spPr>
      </p:pic>
      <p:pic>
        <p:nvPicPr>
          <p:cNvPr descr="North County HOPE 2016.jpg" id="106" name="Shape 106"/>
          <p:cNvPicPr preferRelativeResize="0"/>
          <p:nvPr/>
        </p:nvPicPr>
        <p:blipFill>
          <a:blip r:embed="rId4">
            <a:alphaModFix/>
          </a:blip>
          <a:stretch>
            <a:fillRect/>
          </a:stretch>
        </p:blipFill>
        <p:spPr>
          <a:xfrm>
            <a:off x="386549" y="1046811"/>
            <a:ext cx="2739924" cy="3545788"/>
          </a:xfrm>
          <a:prstGeom prst="rect">
            <a:avLst/>
          </a:prstGeom>
          <a:noFill/>
          <a:ln>
            <a:noFill/>
          </a:ln>
        </p:spPr>
      </p:pic>
      <p:pic>
        <p:nvPicPr>
          <p:cNvPr descr="East County HOPE 2016.jpg" id="107" name="Shape 107"/>
          <p:cNvPicPr preferRelativeResize="0"/>
          <p:nvPr/>
        </p:nvPicPr>
        <p:blipFill>
          <a:blip r:embed="rId5">
            <a:alphaModFix/>
          </a:blip>
          <a:stretch>
            <a:fillRect/>
          </a:stretch>
        </p:blipFill>
        <p:spPr>
          <a:xfrm>
            <a:off x="6101924" y="1046800"/>
            <a:ext cx="2739924" cy="35458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ctrTitle"/>
          </p:nvPr>
        </p:nvSpPr>
        <p:spPr>
          <a:xfrm>
            <a:off x="208775" y="407800"/>
            <a:ext cx="8827200" cy="824700"/>
          </a:xfrm>
          <a:prstGeom prst="rect">
            <a:avLst/>
          </a:prstGeom>
        </p:spPr>
        <p:txBody>
          <a:bodyPr anchorCtr="0" anchor="t" bIns="91425" lIns="91425" rIns="91425" tIns="91425">
            <a:noAutofit/>
          </a:bodyPr>
          <a:lstStyle/>
          <a:p>
            <a:pPr lvl="0">
              <a:spcBef>
                <a:spcPts val="0"/>
              </a:spcBef>
              <a:buNone/>
            </a:pPr>
            <a:r>
              <a:rPr lang="en"/>
              <a:t>It’s our Annual Bonfire Social!</a:t>
            </a:r>
          </a:p>
        </p:txBody>
      </p:sp>
      <p:sp>
        <p:nvSpPr>
          <p:cNvPr id="113" name="Shape 113"/>
          <p:cNvSpPr txBox="1"/>
          <p:nvPr>
            <p:ph idx="1" type="subTitle"/>
          </p:nvPr>
        </p:nvSpPr>
        <p:spPr>
          <a:xfrm>
            <a:off x="4392797" y="2858600"/>
            <a:ext cx="4328999" cy="1293300"/>
          </a:xfrm>
          <a:prstGeom prst="rect">
            <a:avLst/>
          </a:prstGeom>
        </p:spPr>
        <p:txBody>
          <a:bodyPr anchorCtr="0" anchor="b" bIns="91425" lIns="91425" rIns="91425" tIns="91425">
            <a:noAutofit/>
          </a:bodyPr>
          <a:lstStyle/>
          <a:p>
            <a:pPr lvl="0">
              <a:spcBef>
                <a:spcPts val="0"/>
              </a:spcBef>
              <a:buNone/>
            </a:pPr>
            <a:r>
              <a:rPr b="1" lang="en" sz="2800">
                <a:latin typeface="Raleway"/>
                <a:ea typeface="Raleway"/>
                <a:cs typeface="Raleway"/>
                <a:sym typeface="Raleway"/>
              </a:rPr>
              <a:t>Let’s have a bonfire on </a:t>
            </a:r>
            <a:r>
              <a:rPr b="1" lang="en" sz="2800" u="sng">
                <a:latin typeface="Raleway"/>
                <a:ea typeface="Raleway"/>
                <a:cs typeface="Raleway"/>
                <a:sym typeface="Raleway"/>
              </a:rPr>
              <a:t>Saturday Oct. 15th at Mission Beach from 7pm-9pm</a:t>
            </a:r>
            <a:r>
              <a:rPr b="1" lang="en" sz="2800">
                <a:latin typeface="Raleway"/>
                <a:ea typeface="Raleway"/>
                <a:cs typeface="Raleway"/>
                <a:sym typeface="Raleway"/>
              </a:rPr>
              <a:t>! We’ll get together to relax by the nice fire!</a:t>
            </a:r>
          </a:p>
        </p:txBody>
      </p:sp>
      <p:pic>
        <p:nvPicPr>
          <p:cNvPr id="114" name="Shape 114"/>
          <p:cNvPicPr preferRelativeResize="0"/>
          <p:nvPr/>
        </p:nvPicPr>
        <p:blipFill>
          <a:blip r:embed="rId3">
            <a:alphaModFix/>
          </a:blip>
          <a:stretch>
            <a:fillRect/>
          </a:stretch>
        </p:blipFill>
        <p:spPr>
          <a:xfrm>
            <a:off x="625825" y="1558871"/>
            <a:ext cx="3498499" cy="24632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nvSpPr>
        <p:spPr>
          <a:xfrm>
            <a:off x="157550" y="417050"/>
            <a:ext cx="8238900" cy="1010100"/>
          </a:xfrm>
          <a:prstGeom prst="rect">
            <a:avLst/>
          </a:prstGeom>
          <a:noFill/>
          <a:ln>
            <a:noFill/>
          </a:ln>
        </p:spPr>
        <p:txBody>
          <a:bodyPr anchorCtr="0" anchor="t" bIns="91425" lIns="91425" rIns="91425" tIns="91425">
            <a:noAutofit/>
          </a:bodyPr>
          <a:lstStyle/>
          <a:p>
            <a:pPr lvl="0">
              <a:spcBef>
                <a:spcPts val="0"/>
              </a:spcBef>
              <a:buNone/>
            </a:pPr>
            <a:r>
              <a:rPr b="1" lang="en" sz="4000" u="sng">
                <a:solidFill>
                  <a:srgbClr val="FFFFFF"/>
                </a:solidFill>
                <a:latin typeface="Raleway"/>
                <a:ea typeface="Raleway"/>
                <a:cs typeface="Raleway"/>
                <a:sym typeface="Raleway"/>
              </a:rPr>
              <a:t>It’s Fundraising Time! </a:t>
            </a:r>
          </a:p>
        </p:txBody>
      </p:sp>
      <p:pic>
        <p:nvPicPr>
          <p:cNvPr descr="6db642af-a7ae-40cb-b28d-76fc4a2e88c7.jpg" id="120" name="Shape 120"/>
          <p:cNvPicPr preferRelativeResize="0"/>
          <p:nvPr/>
        </p:nvPicPr>
        <p:blipFill>
          <a:blip r:embed="rId3">
            <a:alphaModFix/>
          </a:blip>
          <a:stretch>
            <a:fillRect/>
          </a:stretch>
        </p:blipFill>
        <p:spPr>
          <a:xfrm>
            <a:off x="5532750" y="627375"/>
            <a:ext cx="3004900" cy="3888748"/>
          </a:xfrm>
          <a:prstGeom prst="rect">
            <a:avLst/>
          </a:prstGeom>
          <a:noFill/>
          <a:ln>
            <a:noFill/>
          </a:ln>
        </p:spPr>
      </p:pic>
      <p:sp>
        <p:nvSpPr>
          <p:cNvPr id="121" name="Shape 121"/>
          <p:cNvSpPr txBox="1"/>
          <p:nvPr/>
        </p:nvSpPr>
        <p:spPr>
          <a:xfrm>
            <a:off x="787750" y="1440525"/>
            <a:ext cx="4068600" cy="29934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b="1" lang="en" sz="2400">
                <a:solidFill>
                  <a:srgbClr val="FFFFFF"/>
                </a:solidFill>
                <a:latin typeface="Raleway"/>
                <a:ea typeface="Raleway"/>
                <a:cs typeface="Raleway"/>
                <a:sym typeface="Raleway"/>
              </a:rPr>
              <a:t>Join us </a:t>
            </a:r>
            <a:r>
              <a:rPr b="1" lang="en" sz="2400">
                <a:solidFill>
                  <a:srgbClr val="FFFFFF"/>
                </a:solidFill>
                <a:latin typeface="Raleway"/>
                <a:ea typeface="Raleway"/>
                <a:cs typeface="Raleway"/>
                <a:sym typeface="Raleway"/>
              </a:rPr>
              <a:t>at the SDSU Chipotle (first floor of Student Union) on </a:t>
            </a:r>
            <a:r>
              <a:rPr b="1" lang="en" sz="2400" u="sng">
                <a:solidFill>
                  <a:srgbClr val="FFFFFF"/>
                </a:solidFill>
                <a:latin typeface="Raleway"/>
                <a:ea typeface="Raleway"/>
                <a:cs typeface="Raleway"/>
                <a:sym typeface="Raleway"/>
              </a:rPr>
              <a:t>Thurs Oct. 27 from 5-9pm</a:t>
            </a:r>
            <a:r>
              <a:rPr b="1" lang="en" sz="2400">
                <a:solidFill>
                  <a:srgbClr val="FFFFFF"/>
                </a:solidFill>
                <a:latin typeface="Raleway"/>
                <a:ea typeface="Raleway"/>
                <a:cs typeface="Raleway"/>
                <a:sym typeface="Raleway"/>
              </a:rPr>
              <a:t>! 50% of the proceeds go to CSCC! Please present this flyer or mention CSCC to contribute!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ctrTitle"/>
          </p:nvPr>
        </p:nvSpPr>
        <p:spPr>
          <a:xfrm>
            <a:off x="110725" y="338350"/>
            <a:ext cx="4821300" cy="4020000"/>
          </a:xfrm>
          <a:prstGeom prst="rect">
            <a:avLst/>
          </a:prstGeom>
        </p:spPr>
        <p:txBody>
          <a:bodyPr anchorCtr="0" anchor="ctr" bIns="91425" lIns="91425" rIns="91425" tIns="91425">
            <a:noAutofit/>
          </a:bodyPr>
          <a:lstStyle/>
          <a:p>
            <a:pPr lvl="0" algn="ctr">
              <a:spcBef>
                <a:spcPts val="0"/>
              </a:spcBef>
              <a:buNone/>
            </a:pPr>
            <a:r>
              <a:rPr lang="en"/>
              <a:t>2nd Annual Mental Health First Aid Training</a:t>
            </a:r>
          </a:p>
        </p:txBody>
      </p:sp>
      <p:pic>
        <p:nvPicPr>
          <p:cNvPr descr="2016-SDSU-CSCC-MHFA-Flyer.jpg" id="127" name="Shape 127"/>
          <p:cNvPicPr preferRelativeResize="0"/>
          <p:nvPr/>
        </p:nvPicPr>
        <p:blipFill>
          <a:blip r:embed="rId3">
            <a:alphaModFix/>
          </a:blip>
          <a:stretch>
            <a:fillRect/>
          </a:stretch>
        </p:blipFill>
        <p:spPr>
          <a:xfrm>
            <a:off x="4874275" y="540189"/>
            <a:ext cx="3047324" cy="4063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